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13"/>
  </p:notesMasterIdLst>
  <p:sldIdLst>
    <p:sldId id="256" r:id="rId2"/>
    <p:sldId id="261" r:id="rId3"/>
    <p:sldId id="265" r:id="rId4"/>
    <p:sldId id="266" r:id="rId5"/>
    <p:sldId id="268" r:id="rId6"/>
    <p:sldId id="263" r:id="rId7"/>
    <p:sldId id="264" r:id="rId8"/>
    <p:sldId id="289" r:id="rId9"/>
    <p:sldId id="267" r:id="rId10"/>
    <p:sldId id="288" r:id="rId11"/>
    <p:sldId id="290"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5B2EA94-27CA-4C1D-8D72-C7271F9DC70E}">
          <p14:sldIdLst>
            <p14:sldId id="256"/>
            <p14:sldId id="261"/>
            <p14:sldId id="265"/>
            <p14:sldId id="266"/>
            <p14:sldId id="268"/>
            <p14:sldId id="263"/>
            <p14:sldId id="264"/>
            <p14:sldId id="289"/>
            <p14:sldId id="267"/>
            <p14:sldId id="288"/>
            <p14:sldId id="29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E96975-5FC0-430F-9E5B-8758F47C89D1}">
  <a:tblStyle styleId="{0DE96975-5FC0-430F-9E5B-8758F47C89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2039" autoAdjust="0"/>
  </p:normalViewPr>
  <p:slideViewPr>
    <p:cSldViewPr snapToGrid="0">
      <p:cViewPr varScale="1">
        <p:scale>
          <a:sx n="126" d="100"/>
          <a:sy n="126" d="100"/>
        </p:scale>
        <p:origin x="90" y="43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5223725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name is </a:t>
            </a:r>
            <a:r>
              <a:rPr lang="en-US" dirty="0" err="1"/>
              <a:t>Outhai</a:t>
            </a:r>
            <a:r>
              <a:rPr lang="en-US" dirty="0"/>
              <a:t> and this concludes our presentation. Thank you, </a:t>
            </a:r>
            <a:r>
              <a:rPr lang="en-US" dirty="0" err="1"/>
              <a:t>Anand</a:t>
            </a:r>
            <a:r>
              <a:rPr lang="en-US" dirty="0"/>
              <a:t> &amp; </a:t>
            </a:r>
            <a:r>
              <a:rPr lang="en-US" dirty="0" err="1"/>
              <a:t>Saad</a:t>
            </a:r>
            <a:r>
              <a:rPr lang="en-US" dirty="0"/>
              <a:t>, for all your dedication and hard work.</a:t>
            </a:r>
            <a:endParaRPr dirty="0"/>
          </a:p>
        </p:txBody>
      </p:sp>
    </p:spTree>
    <p:extLst>
      <p:ext uri="{BB962C8B-B14F-4D97-AF65-F5344CB8AC3E}">
        <p14:creationId xmlns:p14="http://schemas.microsoft.com/office/powerpoint/2010/main" val="61827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286fec561a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286fec561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goal of this project was to develop a generative chatbot using the Cornell Movie Dialogs Corpus, which contains over 300,000 movie dialogues. This large dataset of movie dialogues was ideal for training a chatbot capable of handling multi-turn conversations. After trying LSTM and GPT-2, we settled on T5, a model known for its sequence-to-sequence capabilities and ability to manage conversational context. Ultimately, our goal was to create a chatbot that generates coherent and context-aware responses. Thia will discuss about the challenges it comes with.</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Thank you Saad. Let’s talk about some challenges we’ve faced. First, data imbalance posed an issue, with a few characters dominating the dialogue, it affected response diversity. Second, cleaning the dataset was complex due to special characters and inconsistencies in movie dialogues. Third, maintaining training stability for the T5 model required significant adjustments and regularization to prevent overfitting. Lastly, hardware limitations, especially the need for an efficient GPU, constrained our training process, requiring careful management of resources. Despite these challenges, our team adapted and found solutions to progress effectively.</a:t>
            </a:r>
            <a:endParaRPr/>
          </a:p>
        </p:txBody>
      </p:sp>
    </p:spTree>
    <p:extLst>
      <p:ext uri="{BB962C8B-B14F-4D97-AF65-F5344CB8AC3E}">
        <p14:creationId xmlns:p14="http://schemas.microsoft.com/office/powerpoint/2010/main" val="10117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d1bf8d60a4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d1bf8d60a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T5 model demonstrated its strength by effectively learning from dialogues to generate coherent responses. Key preprocessing steps—like tokenization, lemmatization, and removing rare words—significantly improved its conversational understanding. The </a:t>
            </a:r>
            <a:r>
              <a:rPr lang="en-US" dirty="0" err="1"/>
              <a:t>chatbot</a:t>
            </a:r>
            <a:r>
              <a:rPr lang="en-US" dirty="0"/>
              <a:t> produced relevant short dialogue responses, successfully handling casual prompts, with frequent usage of phrases like 'know' and 'okay,' highlighting the informal style of movie dialogue. </a:t>
            </a:r>
            <a:endParaRPr dirty="0"/>
          </a:p>
        </p:txBody>
      </p:sp>
    </p:spTree>
    <p:extLst>
      <p:ext uri="{BB962C8B-B14F-4D97-AF65-F5344CB8AC3E}">
        <p14:creationId xmlns:p14="http://schemas.microsoft.com/office/powerpoint/2010/main" val="105246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d1bf8d60a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d1bf8d60a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dirty="0"/>
              <a:t>The </a:t>
            </a:r>
            <a:r>
              <a:rPr lang="en-US" dirty="0" err="1"/>
              <a:t>chatbot</a:t>
            </a:r>
            <a:r>
              <a:rPr lang="en-US" dirty="0"/>
              <a:t> utilizes the T5 model, trained on the Cornell Movie Dialogs Corpus. Essentially, it generates responses by understanding the context of user prompts. Let’s review the chat. For example, when asked, 'Hi, how are you?', the </a:t>
            </a:r>
            <a:r>
              <a:rPr lang="en-US" dirty="0" err="1"/>
              <a:t>chatbot</a:t>
            </a:r>
            <a:r>
              <a:rPr lang="en-US" dirty="0"/>
              <a:t> responds with 'oh yeah'. This shows basic engagement, though the depth is quite limited. It similarly struggles with abstract or creative questions, such as 'Why do people fall in love?', where it responds with 'oh god', showing an attempt at an emotional response but without depth or relevance.</a:t>
            </a:r>
          </a:p>
          <a:p>
            <a:pPr marL="158750" indent="0">
              <a:buNone/>
            </a:pPr>
            <a:endParaRPr lang="en-US" dirty="0"/>
          </a:p>
          <a:p>
            <a:pPr marL="158750" indent="0">
              <a:buNone/>
            </a:pPr>
            <a:r>
              <a:rPr lang="en-US" dirty="0"/>
              <a:t>In contrast, simple commands like 'exit' are correctly understood, as the bot appropriately responds with 'Goodbye!' This tells us that the model can follow direct instructions but lacks the sophistication needed for more conversational tasks. To improve, we’d focus on training it on larger, more diverse datasets, adding context memory, sentiment analysis, and using rule-based filtering for improved response quality.</a:t>
            </a:r>
          </a:p>
        </p:txBody>
      </p:sp>
    </p:spTree>
    <p:extLst>
      <p:ext uri="{BB962C8B-B14F-4D97-AF65-F5344CB8AC3E}">
        <p14:creationId xmlns:p14="http://schemas.microsoft.com/office/powerpoint/2010/main" val="37985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d1bf8d60a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d1bf8d60a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beginning, we faced difficulties with model coherence using LSTM and GPT-2. These models struggled with context, resulting in irrelevant responses. We switched to T5 for its robustness in handling complex, multi-turn conversations. T5 excels at sequence-to-sequence tasks, making it perfect for our chatbot project. We compared models based on their ability to maintain context, and T5 consistently outperformed the others in conversational flow and relevance.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1bf8d60a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1bf8d60a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raw dataset had mixed metadata and dialogue formats, requiring careful extraction of conversation pairs. We used custom parsing functions to structure the data. After that, we applied tokenization, </a:t>
            </a:r>
            <a:r>
              <a:rPr lang="en-US" dirty="0" err="1"/>
              <a:t>stopword</a:t>
            </a:r>
            <a:r>
              <a:rPr lang="en-US" dirty="0"/>
              <a:t> removal, and lemmatization to clean the text. Rare words were replaced with a special ‘&lt;UNK&gt;’ token to help the model generalize better by focusing on more common terms. These preprocessing steps were critical in ensuring the model received well-structured input for training.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d1bf8d60a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d1bf8d60a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trained the T5 model on the cleaned dataset over 20 epochs, with consistent improvements in training loss. We encountered GPU memory overload, which we solved by reducing the batch size and optimizing memory with </a:t>
            </a:r>
            <a:r>
              <a:rPr lang="en-US" dirty="0" err="1"/>
              <a:t>PyTorch’s</a:t>
            </a:r>
            <a:r>
              <a:rPr lang="en-US" dirty="0"/>
              <a:t> memory management functions. The model achieved promising results with an accuracy of 87%, a precision of 84%, and an F1-score of 85%, indicating strong performance in generating relevant responses. We monitored both training and validation losses to avoid overfitting, ensuring the model's generalization to unseen data.</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d1bf8d60a4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d1bf8d60a4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Say this : For future improvements, we suggest experimenting with T5-base or T5-large to enhance conversational depth and diversity.</a:t>
            </a:r>
            <a:br>
              <a:rPr lang="en-US" dirty="0"/>
            </a:br>
            <a:br>
              <a:rPr lang="en-US" dirty="0"/>
            </a:br>
            <a:r>
              <a:rPr lang="en-US" dirty="0"/>
              <a:t>Although T5 performed well, the model still produced generic responses to open-ended questions, highlighting the need for better fine-tuning.</a:t>
            </a:r>
            <a:br>
              <a:rPr lang="en-US" dirty="0"/>
            </a:br>
            <a:br>
              <a:rPr lang="en-US" dirty="0"/>
            </a:br>
            <a:r>
              <a:rPr lang="en-US" dirty="0"/>
              <a:t>Talk about additional techniques: "We also recommend further tuning hyperparameters, like temperature settings, to improve the variety of generated responses.</a:t>
            </a:r>
            <a:br>
              <a:rPr lang="en-US" dirty="0"/>
            </a:br>
            <a:br>
              <a:rPr lang="en-US" dirty="0"/>
            </a:br>
            <a:r>
              <a:rPr lang="en-US" dirty="0"/>
              <a:t>Overall, T5 demonstrated strong potential, but with further optimization, it could generate more diverse, contextually rich conversations.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4906675" y="1132975"/>
            <a:ext cx="3524100" cy="140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4906675" y="2724350"/>
            <a:ext cx="3524100" cy="1403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999999"/>
              </a:buClr>
              <a:buSzPts val="800"/>
              <a:buFont typeface="Open Sans"/>
              <a:buChar char="●"/>
              <a:defRPr/>
            </a:lvl1pPr>
            <a:lvl2pPr lvl="1" algn="ctr" rtl="0">
              <a:lnSpc>
                <a:spcPct val="115000"/>
              </a:lnSpc>
              <a:spcBef>
                <a:spcPts val="0"/>
              </a:spcBef>
              <a:spcAft>
                <a:spcPts val="0"/>
              </a:spcAft>
              <a:buClr>
                <a:srgbClr val="999999"/>
              </a:buClr>
              <a:buSzPts val="800"/>
              <a:buFont typeface="Open Sans"/>
              <a:buChar char="○"/>
              <a:defRPr/>
            </a:lvl2pPr>
            <a:lvl3pPr lvl="2" algn="ctr" rtl="0">
              <a:lnSpc>
                <a:spcPct val="115000"/>
              </a:lnSpc>
              <a:spcBef>
                <a:spcPts val="0"/>
              </a:spcBef>
              <a:spcAft>
                <a:spcPts val="0"/>
              </a:spcAft>
              <a:buClr>
                <a:srgbClr val="999999"/>
              </a:buClr>
              <a:buSzPts val="800"/>
              <a:buFont typeface="Open Sans"/>
              <a:buChar char="■"/>
              <a:defRPr/>
            </a:lvl3pPr>
            <a:lvl4pPr lvl="3" algn="ctr" rtl="0">
              <a:lnSpc>
                <a:spcPct val="115000"/>
              </a:lnSpc>
              <a:spcBef>
                <a:spcPts val="0"/>
              </a:spcBef>
              <a:spcAft>
                <a:spcPts val="0"/>
              </a:spcAft>
              <a:buClr>
                <a:srgbClr val="999999"/>
              </a:buClr>
              <a:buSzPts val="800"/>
              <a:buFont typeface="Open Sans"/>
              <a:buChar char="●"/>
              <a:defRPr/>
            </a:lvl4pPr>
            <a:lvl5pPr lvl="4" algn="ctr" rtl="0">
              <a:lnSpc>
                <a:spcPct val="115000"/>
              </a:lnSpc>
              <a:spcBef>
                <a:spcPts val="0"/>
              </a:spcBef>
              <a:spcAft>
                <a:spcPts val="0"/>
              </a:spcAft>
              <a:buClr>
                <a:srgbClr val="999999"/>
              </a:buClr>
              <a:buSzPts val="1200"/>
              <a:buFont typeface="Open Sans"/>
              <a:buChar char="○"/>
              <a:defRPr/>
            </a:lvl5pPr>
            <a:lvl6pPr lvl="5" algn="ctr" rtl="0">
              <a:lnSpc>
                <a:spcPct val="115000"/>
              </a:lnSpc>
              <a:spcBef>
                <a:spcPts val="0"/>
              </a:spcBef>
              <a:spcAft>
                <a:spcPts val="0"/>
              </a:spcAft>
              <a:buClr>
                <a:srgbClr val="999999"/>
              </a:buClr>
              <a:buSzPts val="1200"/>
              <a:buFont typeface="Open Sans"/>
              <a:buChar char="■"/>
              <a:defRPr/>
            </a:lvl6pPr>
            <a:lvl7pPr lvl="6" algn="ctr" rtl="0">
              <a:lnSpc>
                <a:spcPct val="115000"/>
              </a:lnSpc>
              <a:spcBef>
                <a:spcPts val="0"/>
              </a:spcBef>
              <a:spcAft>
                <a:spcPts val="0"/>
              </a:spcAft>
              <a:buClr>
                <a:srgbClr val="999999"/>
              </a:buClr>
              <a:buSzPts val="700"/>
              <a:buFont typeface="Open Sans"/>
              <a:buChar char="●"/>
              <a:defRPr/>
            </a:lvl7pPr>
            <a:lvl8pPr lvl="7" algn="ctr" rtl="0">
              <a:lnSpc>
                <a:spcPct val="115000"/>
              </a:lnSpc>
              <a:spcBef>
                <a:spcPts val="0"/>
              </a:spcBef>
              <a:spcAft>
                <a:spcPts val="0"/>
              </a:spcAft>
              <a:buClr>
                <a:srgbClr val="999999"/>
              </a:buClr>
              <a:buSzPts val="700"/>
              <a:buFont typeface="Open Sans"/>
              <a:buChar char="○"/>
              <a:defRPr/>
            </a:lvl8pPr>
            <a:lvl9pPr lvl="8" algn="ctr" rtl="0">
              <a:lnSpc>
                <a:spcPct val="115000"/>
              </a:lnSpc>
              <a:spcBef>
                <a:spcPts val="0"/>
              </a:spcBef>
              <a:spcAft>
                <a:spcPts val="0"/>
              </a:spcAft>
              <a:buClr>
                <a:srgbClr val="999999"/>
              </a:buClr>
              <a:buSzPts val="600"/>
              <a:buFont typeface="Open Sans"/>
              <a:buChar char="■"/>
              <a:defRPr/>
            </a:lvl9pPr>
          </a:lstStyle>
          <a:p>
            <a:endParaRPr/>
          </a:p>
        </p:txBody>
      </p:sp>
      <p:sp>
        <p:nvSpPr>
          <p:cNvPr id="86" name="Google Shape;86;p9"/>
          <p:cNvSpPr>
            <a:spLocks noGrp="1"/>
          </p:cNvSpPr>
          <p:nvPr>
            <p:ph type="pic" idx="2"/>
          </p:nvPr>
        </p:nvSpPr>
        <p:spPr>
          <a:xfrm>
            <a:off x="202954" y="388500"/>
            <a:ext cx="4379700" cy="4379700"/>
          </a:xfrm>
          <a:prstGeom prst="ellipse">
            <a:avLst/>
          </a:prstGeom>
          <a:noFill/>
          <a:ln>
            <a:noFill/>
          </a:ln>
        </p:spPr>
      </p:sp>
      <p:grpSp>
        <p:nvGrpSpPr>
          <p:cNvPr id="87" name="Google Shape;87;p9"/>
          <p:cNvGrpSpPr/>
          <p:nvPr/>
        </p:nvGrpSpPr>
        <p:grpSpPr>
          <a:xfrm rot="-1395165">
            <a:off x="172631" y="490168"/>
            <a:ext cx="882626" cy="403567"/>
            <a:chOff x="7884075" y="238975"/>
            <a:chExt cx="882599" cy="403555"/>
          </a:xfrm>
        </p:grpSpPr>
        <p:sp>
          <p:nvSpPr>
            <p:cNvPr id="88" name="Google Shape;88;p9"/>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9"/>
          <p:cNvGrpSpPr/>
          <p:nvPr/>
        </p:nvGrpSpPr>
        <p:grpSpPr>
          <a:xfrm>
            <a:off x="2422725" y="4313625"/>
            <a:ext cx="7035600" cy="513300"/>
            <a:chOff x="2422725" y="4313625"/>
            <a:chExt cx="7035600" cy="513300"/>
          </a:xfrm>
        </p:grpSpPr>
        <p:cxnSp>
          <p:nvCxnSpPr>
            <p:cNvPr id="92" name="Google Shape;92;p9"/>
            <p:cNvCxnSpPr/>
            <p:nvPr/>
          </p:nvCxnSpPr>
          <p:spPr>
            <a:xfrm rot="10800000">
              <a:off x="3750275" y="4313625"/>
              <a:ext cx="5590200" cy="513300"/>
            </a:xfrm>
            <a:prstGeom prst="bentConnector3">
              <a:avLst>
                <a:gd name="adj1" fmla="val 64140"/>
              </a:avLst>
            </a:prstGeom>
            <a:noFill/>
            <a:ln w="19050" cap="flat" cmpd="sng">
              <a:solidFill>
                <a:schemeClr val="lt2"/>
              </a:solidFill>
              <a:prstDash val="solid"/>
              <a:round/>
              <a:headEnd type="none" w="med" len="med"/>
              <a:tailEnd type="oval" w="med" len="med"/>
            </a:ln>
          </p:spPr>
        </p:cxnSp>
        <p:cxnSp>
          <p:nvCxnSpPr>
            <p:cNvPr id="93" name="Google Shape;93;p9"/>
            <p:cNvCxnSpPr/>
            <p:nvPr/>
          </p:nvCxnSpPr>
          <p:spPr>
            <a:xfrm flipH="1">
              <a:off x="2422725" y="4652400"/>
              <a:ext cx="7035600" cy="115800"/>
            </a:xfrm>
            <a:prstGeom prst="bentConnector4">
              <a:avLst>
                <a:gd name="adj1" fmla="val 34437"/>
                <a:gd name="adj2" fmla="val 305635"/>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txBox="1">
            <a:spLocks noGrp="1"/>
          </p:cNvSpPr>
          <p:nvPr>
            <p:ph type="subTitle" idx="1"/>
          </p:nvPr>
        </p:nvSpPr>
        <p:spPr>
          <a:xfrm>
            <a:off x="5040058"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4" name="Google Shape;44;p5"/>
          <p:cNvSpPr txBox="1">
            <a:spLocks noGrp="1"/>
          </p:cNvSpPr>
          <p:nvPr>
            <p:ph type="subTitle" idx="2"/>
          </p:nvPr>
        </p:nvSpPr>
        <p:spPr>
          <a:xfrm>
            <a:off x="1543450" y="3057025"/>
            <a:ext cx="2560500" cy="12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45" name="Google Shape;45;p5"/>
          <p:cNvSpPr txBox="1">
            <a:spLocks noGrp="1"/>
          </p:cNvSpPr>
          <p:nvPr>
            <p:ph type="subTitle" idx="3"/>
          </p:nvPr>
        </p:nvSpPr>
        <p:spPr>
          <a:xfrm>
            <a:off x="5040058"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46" name="Google Shape;46;p5"/>
          <p:cNvSpPr txBox="1">
            <a:spLocks noGrp="1"/>
          </p:cNvSpPr>
          <p:nvPr>
            <p:ph type="subTitle" idx="4"/>
          </p:nvPr>
        </p:nvSpPr>
        <p:spPr>
          <a:xfrm>
            <a:off x="1543450" y="2662226"/>
            <a:ext cx="2560500" cy="41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algn="ctr" rtl="0">
              <a:lnSpc>
                <a:spcPct val="115000"/>
              </a:lnSpc>
              <a:spcBef>
                <a:spcPts val="0"/>
              </a:spcBef>
              <a:spcAft>
                <a:spcPts val="0"/>
              </a:spcAft>
              <a:buSzPts val="2400"/>
              <a:buFont typeface="Sora"/>
              <a:buNone/>
              <a:defRPr sz="2400" b="1">
                <a:latin typeface="Sora"/>
                <a:ea typeface="Sora"/>
                <a:cs typeface="Sora"/>
                <a:sym typeface="Sora"/>
              </a:defRPr>
            </a:lvl2pPr>
            <a:lvl3pPr lvl="2" algn="ctr" rtl="0">
              <a:lnSpc>
                <a:spcPct val="115000"/>
              </a:lnSpc>
              <a:spcBef>
                <a:spcPts val="0"/>
              </a:spcBef>
              <a:spcAft>
                <a:spcPts val="0"/>
              </a:spcAft>
              <a:buSzPts val="2400"/>
              <a:buFont typeface="Sora"/>
              <a:buNone/>
              <a:defRPr sz="2400" b="1">
                <a:latin typeface="Sora"/>
                <a:ea typeface="Sora"/>
                <a:cs typeface="Sora"/>
                <a:sym typeface="Sora"/>
              </a:defRPr>
            </a:lvl3pPr>
            <a:lvl4pPr lvl="3" algn="ctr" rtl="0">
              <a:lnSpc>
                <a:spcPct val="115000"/>
              </a:lnSpc>
              <a:spcBef>
                <a:spcPts val="0"/>
              </a:spcBef>
              <a:spcAft>
                <a:spcPts val="0"/>
              </a:spcAft>
              <a:buSzPts val="2400"/>
              <a:buFont typeface="Sora"/>
              <a:buNone/>
              <a:defRPr sz="2400" b="1">
                <a:latin typeface="Sora"/>
                <a:ea typeface="Sora"/>
                <a:cs typeface="Sora"/>
                <a:sym typeface="Sora"/>
              </a:defRPr>
            </a:lvl4pPr>
            <a:lvl5pPr lvl="4" algn="ctr" rtl="0">
              <a:lnSpc>
                <a:spcPct val="115000"/>
              </a:lnSpc>
              <a:spcBef>
                <a:spcPts val="0"/>
              </a:spcBef>
              <a:spcAft>
                <a:spcPts val="0"/>
              </a:spcAft>
              <a:buSzPts val="2400"/>
              <a:buFont typeface="Sora"/>
              <a:buNone/>
              <a:defRPr sz="2400" b="1">
                <a:latin typeface="Sora"/>
                <a:ea typeface="Sora"/>
                <a:cs typeface="Sora"/>
                <a:sym typeface="Sora"/>
              </a:defRPr>
            </a:lvl5pPr>
            <a:lvl6pPr lvl="5" algn="ctr" rtl="0">
              <a:lnSpc>
                <a:spcPct val="115000"/>
              </a:lnSpc>
              <a:spcBef>
                <a:spcPts val="0"/>
              </a:spcBef>
              <a:spcAft>
                <a:spcPts val="0"/>
              </a:spcAft>
              <a:buSzPts val="2400"/>
              <a:buFont typeface="Sora"/>
              <a:buNone/>
              <a:defRPr sz="2400" b="1">
                <a:latin typeface="Sora"/>
                <a:ea typeface="Sora"/>
                <a:cs typeface="Sora"/>
                <a:sym typeface="Sora"/>
              </a:defRPr>
            </a:lvl6pPr>
            <a:lvl7pPr lvl="6" algn="ctr" rtl="0">
              <a:lnSpc>
                <a:spcPct val="115000"/>
              </a:lnSpc>
              <a:spcBef>
                <a:spcPts val="0"/>
              </a:spcBef>
              <a:spcAft>
                <a:spcPts val="0"/>
              </a:spcAft>
              <a:buSzPts val="2400"/>
              <a:buFont typeface="Sora"/>
              <a:buNone/>
              <a:defRPr sz="2400" b="1">
                <a:latin typeface="Sora"/>
                <a:ea typeface="Sora"/>
                <a:cs typeface="Sora"/>
                <a:sym typeface="Sora"/>
              </a:defRPr>
            </a:lvl7pPr>
            <a:lvl8pPr lvl="7" algn="ctr" rtl="0">
              <a:lnSpc>
                <a:spcPct val="115000"/>
              </a:lnSpc>
              <a:spcBef>
                <a:spcPts val="0"/>
              </a:spcBef>
              <a:spcAft>
                <a:spcPts val="0"/>
              </a:spcAft>
              <a:buSzPts val="2400"/>
              <a:buFont typeface="Sora"/>
              <a:buNone/>
              <a:defRPr sz="2400" b="1">
                <a:latin typeface="Sora"/>
                <a:ea typeface="Sora"/>
                <a:cs typeface="Sora"/>
                <a:sym typeface="Sora"/>
              </a:defRPr>
            </a:lvl8pPr>
            <a:lvl9pPr lvl="8" algn="ctr"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47" name="Google Shape;47;p5"/>
          <p:cNvGrpSpPr/>
          <p:nvPr/>
        </p:nvGrpSpPr>
        <p:grpSpPr>
          <a:xfrm>
            <a:off x="65750" y="123192"/>
            <a:ext cx="9078236" cy="5947020"/>
            <a:chOff x="65750" y="123192"/>
            <a:chExt cx="9078236" cy="5947020"/>
          </a:xfrm>
        </p:grpSpPr>
        <p:cxnSp>
          <p:nvCxnSpPr>
            <p:cNvPr id="48" name="Google Shape;48;p5"/>
            <p:cNvCxnSpPr/>
            <p:nvPr/>
          </p:nvCxnSpPr>
          <p:spPr>
            <a:xfrm rot="-5400000">
              <a:off x="6194650" y="2609525"/>
              <a:ext cx="4686900" cy="54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49" name="Google Shape;49;p5"/>
            <p:cNvCxnSpPr/>
            <p:nvPr/>
          </p:nvCxnSpPr>
          <p:spPr>
            <a:xfrm rot="-5400000">
              <a:off x="6564000" y="2981200"/>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0" name="Google Shape;50;p5"/>
            <p:cNvCxnSpPr/>
            <p:nvPr/>
          </p:nvCxnSpPr>
          <p:spPr>
            <a:xfrm rot="-5400000">
              <a:off x="-2013300" y="3409838"/>
              <a:ext cx="4697700" cy="366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51" name="Google Shape;51;p5"/>
            <p:cNvCxnSpPr/>
            <p:nvPr/>
          </p:nvCxnSpPr>
          <p:spPr>
            <a:xfrm rot="-5400000">
              <a:off x="-1700950" y="3696913"/>
              <a:ext cx="41400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nvGrpSpPr>
            <p:cNvPr id="52" name="Google Shape;52;p5"/>
            <p:cNvGrpSpPr/>
            <p:nvPr/>
          </p:nvGrpSpPr>
          <p:grpSpPr>
            <a:xfrm>
              <a:off x="244996" y="123192"/>
              <a:ext cx="8898990" cy="3904742"/>
              <a:chOff x="244996" y="123192"/>
              <a:chExt cx="8898990" cy="3904742"/>
            </a:xfrm>
          </p:grpSpPr>
          <p:sp>
            <p:nvSpPr>
              <p:cNvPr id="53" name="Google Shape;53;p5"/>
              <p:cNvSpPr/>
              <p:nvPr/>
            </p:nvSpPr>
            <p:spPr>
              <a:xfrm>
                <a:off x="8307552" y="123192"/>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4009" y="83663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9010993" y="3894941"/>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244996" y="1750985"/>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56506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5"/>
        <p:cNvGrpSpPr/>
        <p:nvPr/>
      </p:nvGrpSpPr>
      <p:grpSpPr>
        <a:xfrm>
          <a:off x="0" y="0"/>
          <a:ext cx="0" cy="0"/>
          <a:chOff x="0" y="0"/>
          <a:chExt cx="0" cy="0"/>
        </a:xfrm>
      </p:grpSpPr>
      <p:sp>
        <p:nvSpPr>
          <p:cNvPr id="236" name="Google Shape;236;p22"/>
          <p:cNvSpPr txBox="1">
            <a:spLocks noGrp="1"/>
          </p:cNvSpPr>
          <p:nvPr>
            <p:ph type="subTitle" idx="1"/>
          </p:nvPr>
        </p:nvSpPr>
        <p:spPr>
          <a:xfrm>
            <a:off x="93770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7" name="Google Shape;237;p22"/>
          <p:cNvSpPr txBox="1">
            <a:spLocks noGrp="1"/>
          </p:cNvSpPr>
          <p:nvPr>
            <p:ph type="subTitle" idx="2"/>
          </p:nvPr>
        </p:nvSpPr>
        <p:spPr>
          <a:xfrm>
            <a:off x="3484422"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8" name="Google Shape;238;p22"/>
          <p:cNvSpPr txBox="1">
            <a:spLocks noGrp="1"/>
          </p:cNvSpPr>
          <p:nvPr>
            <p:ph type="subTitle" idx="3"/>
          </p:nvPr>
        </p:nvSpPr>
        <p:spPr>
          <a:xfrm>
            <a:off x="6031150" y="3138773"/>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39" name="Google Shape;239;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0" name="Google Shape;240;p22"/>
          <p:cNvSpPr txBox="1">
            <a:spLocks noGrp="1"/>
          </p:cNvSpPr>
          <p:nvPr>
            <p:ph type="subTitle" idx="4"/>
          </p:nvPr>
        </p:nvSpPr>
        <p:spPr>
          <a:xfrm>
            <a:off x="93770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1" name="Google Shape;241;p22"/>
          <p:cNvSpPr txBox="1">
            <a:spLocks noGrp="1"/>
          </p:cNvSpPr>
          <p:nvPr>
            <p:ph type="subTitle" idx="5"/>
          </p:nvPr>
        </p:nvSpPr>
        <p:spPr>
          <a:xfrm>
            <a:off x="3484422"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2" name="Google Shape;242;p22"/>
          <p:cNvSpPr txBox="1">
            <a:spLocks noGrp="1"/>
          </p:cNvSpPr>
          <p:nvPr>
            <p:ph type="subTitle" idx="6"/>
          </p:nvPr>
        </p:nvSpPr>
        <p:spPr>
          <a:xfrm>
            <a:off x="6031150" y="2828225"/>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43" name="Google Shape;243;p22"/>
          <p:cNvGrpSpPr/>
          <p:nvPr/>
        </p:nvGrpSpPr>
        <p:grpSpPr>
          <a:xfrm>
            <a:off x="4047014" y="42573"/>
            <a:ext cx="4967892" cy="427565"/>
            <a:chOff x="4047014" y="42573"/>
            <a:chExt cx="4967892" cy="427565"/>
          </a:xfrm>
        </p:grpSpPr>
        <p:sp>
          <p:nvSpPr>
            <p:cNvPr id="244" name="Google Shape;244;p22"/>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5047357" y="42573"/>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8881913" y="280415"/>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22"/>
          <p:cNvGrpSpPr/>
          <p:nvPr/>
        </p:nvGrpSpPr>
        <p:grpSpPr>
          <a:xfrm>
            <a:off x="-491175" y="145189"/>
            <a:ext cx="10284997" cy="4769636"/>
            <a:chOff x="-491175" y="145189"/>
            <a:chExt cx="10284997" cy="4769636"/>
          </a:xfrm>
        </p:grpSpPr>
        <p:cxnSp>
          <p:nvCxnSpPr>
            <p:cNvPr id="248" name="Google Shape;248;p22"/>
            <p:cNvCxnSpPr/>
            <p:nvPr/>
          </p:nvCxnSpPr>
          <p:spPr>
            <a:xfrm rot="10800000">
              <a:off x="4978547" y="271239"/>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49" name="Google Shape;249;p22"/>
            <p:cNvCxnSpPr/>
            <p:nvPr/>
          </p:nvCxnSpPr>
          <p:spPr>
            <a:xfrm rot="10800000">
              <a:off x="5653822" y="14518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50" name="Google Shape;250;p22"/>
            <p:cNvCxnSpPr/>
            <p:nvPr/>
          </p:nvCxnSpPr>
          <p:spPr>
            <a:xfrm>
              <a:off x="-491175" y="4640850"/>
              <a:ext cx="8531100" cy="21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51" name="Google Shape;251;p22"/>
            <p:cNvCxnSpPr/>
            <p:nvPr/>
          </p:nvCxnSpPr>
          <p:spPr>
            <a:xfrm>
              <a:off x="-399350" y="4560525"/>
              <a:ext cx="6630600" cy="354300"/>
            </a:xfrm>
            <a:prstGeom prst="bentConnector3">
              <a:avLst>
                <a:gd name="adj1" fmla="val 50000"/>
              </a:avLst>
            </a:prstGeom>
            <a:noFill/>
            <a:ln w="19050" cap="flat" cmpd="sng">
              <a:solidFill>
                <a:schemeClr val="lt2"/>
              </a:solidFill>
              <a:prstDash val="solid"/>
              <a:round/>
              <a:headEnd type="none" w="med" len="med"/>
              <a:tailEnd type="oval" w="med" len="med"/>
            </a:ln>
          </p:spPr>
        </p:cxnSp>
      </p:grpSp>
    </p:spTree>
    <p:extLst>
      <p:ext uri="{BB962C8B-B14F-4D97-AF65-F5344CB8AC3E}">
        <p14:creationId xmlns:p14="http://schemas.microsoft.com/office/powerpoint/2010/main" val="30989275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0" name="Google Shape;290;p25"/>
          <p:cNvSpPr txBox="1">
            <a:spLocks noGrp="1"/>
          </p:cNvSpPr>
          <p:nvPr>
            <p:ph type="subTitle" idx="1"/>
          </p:nvPr>
        </p:nvSpPr>
        <p:spPr>
          <a:xfrm>
            <a:off x="9749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1" name="Google Shape;291;p25"/>
          <p:cNvSpPr txBox="1">
            <a:spLocks noGrp="1"/>
          </p:cNvSpPr>
          <p:nvPr>
            <p:ph type="subTitle" idx="2"/>
          </p:nvPr>
        </p:nvSpPr>
        <p:spPr>
          <a:xfrm>
            <a:off x="3578947"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2" name="Google Shape;292;p25"/>
          <p:cNvSpPr txBox="1">
            <a:spLocks noGrp="1"/>
          </p:cNvSpPr>
          <p:nvPr>
            <p:ph type="subTitle" idx="3"/>
          </p:nvPr>
        </p:nvSpPr>
        <p:spPr>
          <a:xfrm>
            <a:off x="9749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3" name="Google Shape;293;p25"/>
          <p:cNvSpPr txBox="1">
            <a:spLocks noGrp="1"/>
          </p:cNvSpPr>
          <p:nvPr>
            <p:ph type="subTitle" idx="4"/>
          </p:nvPr>
        </p:nvSpPr>
        <p:spPr>
          <a:xfrm>
            <a:off x="3578947"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4" name="Google Shape;294;p25"/>
          <p:cNvSpPr txBox="1">
            <a:spLocks noGrp="1"/>
          </p:cNvSpPr>
          <p:nvPr>
            <p:ph type="subTitle" idx="5"/>
          </p:nvPr>
        </p:nvSpPr>
        <p:spPr>
          <a:xfrm>
            <a:off x="6183000" y="21169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5" name="Google Shape;295;p25"/>
          <p:cNvSpPr txBox="1">
            <a:spLocks noGrp="1"/>
          </p:cNvSpPr>
          <p:nvPr>
            <p:ph type="subTitle" idx="6"/>
          </p:nvPr>
        </p:nvSpPr>
        <p:spPr>
          <a:xfrm>
            <a:off x="6183000" y="3931375"/>
            <a:ext cx="1986000" cy="649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96" name="Google Shape;296;p25"/>
          <p:cNvSpPr txBox="1">
            <a:spLocks noGrp="1"/>
          </p:cNvSpPr>
          <p:nvPr>
            <p:ph type="subTitle" idx="7"/>
          </p:nvPr>
        </p:nvSpPr>
        <p:spPr>
          <a:xfrm>
            <a:off x="9749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7" name="Google Shape;297;p25"/>
          <p:cNvSpPr txBox="1">
            <a:spLocks noGrp="1"/>
          </p:cNvSpPr>
          <p:nvPr>
            <p:ph type="subTitle" idx="8"/>
          </p:nvPr>
        </p:nvSpPr>
        <p:spPr>
          <a:xfrm>
            <a:off x="3578947"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8" name="Google Shape;298;p25"/>
          <p:cNvSpPr txBox="1">
            <a:spLocks noGrp="1"/>
          </p:cNvSpPr>
          <p:nvPr>
            <p:ph type="subTitle" idx="9"/>
          </p:nvPr>
        </p:nvSpPr>
        <p:spPr>
          <a:xfrm>
            <a:off x="9749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99" name="Google Shape;299;p25"/>
          <p:cNvSpPr txBox="1">
            <a:spLocks noGrp="1"/>
          </p:cNvSpPr>
          <p:nvPr>
            <p:ph type="subTitle" idx="13"/>
          </p:nvPr>
        </p:nvSpPr>
        <p:spPr>
          <a:xfrm>
            <a:off x="3578947"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0" name="Google Shape;300;p25"/>
          <p:cNvSpPr txBox="1">
            <a:spLocks noGrp="1"/>
          </p:cNvSpPr>
          <p:nvPr>
            <p:ph type="subTitle" idx="14"/>
          </p:nvPr>
        </p:nvSpPr>
        <p:spPr>
          <a:xfrm>
            <a:off x="6183000" y="1908247"/>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301" name="Google Shape;301;p25"/>
          <p:cNvSpPr txBox="1">
            <a:spLocks noGrp="1"/>
          </p:cNvSpPr>
          <p:nvPr>
            <p:ph type="subTitle" idx="15"/>
          </p:nvPr>
        </p:nvSpPr>
        <p:spPr>
          <a:xfrm>
            <a:off x="6183000" y="3722672"/>
            <a:ext cx="1986000" cy="359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302" name="Google Shape;302;p25"/>
          <p:cNvGrpSpPr/>
          <p:nvPr/>
        </p:nvGrpSpPr>
        <p:grpSpPr>
          <a:xfrm>
            <a:off x="378100" y="-216500"/>
            <a:ext cx="8131200" cy="5239200"/>
            <a:chOff x="378100" y="-216500"/>
            <a:chExt cx="8131200" cy="5239200"/>
          </a:xfrm>
        </p:grpSpPr>
        <p:cxnSp>
          <p:nvCxnSpPr>
            <p:cNvPr id="303" name="Google Shape;303;p25"/>
            <p:cNvCxnSpPr/>
            <p:nvPr/>
          </p:nvCxnSpPr>
          <p:spPr>
            <a:xfrm>
              <a:off x="378100" y="-216500"/>
              <a:ext cx="5878500" cy="5155800"/>
            </a:xfrm>
            <a:prstGeom prst="bentConnector3">
              <a:avLst>
                <a:gd name="adj1" fmla="val -3660"/>
              </a:avLst>
            </a:prstGeom>
            <a:noFill/>
            <a:ln w="19050" cap="flat" cmpd="sng">
              <a:solidFill>
                <a:schemeClr val="lt2"/>
              </a:solidFill>
              <a:prstDash val="solid"/>
              <a:round/>
              <a:headEnd type="none" w="med" len="med"/>
              <a:tailEnd type="oval" w="med" len="med"/>
            </a:ln>
          </p:spPr>
        </p:cxnSp>
        <p:cxnSp>
          <p:nvCxnSpPr>
            <p:cNvPr id="304" name="Google Shape;304;p25"/>
            <p:cNvCxnSpPr/>
            <p:nvPr/>
          </p:nvCxnSpPr>
          <p:spPr>
            <a:xfrm>
              <a:off x="530500" y="-64100"/>
              <a:ext cx="7978800" cy="5086800"/>
            </a:xfrm>
            <a:prstGeom prst="bentConnector3">
              <a:avLst>
                <a:gd name="adj1" fmla="val -970"/>
              </a:avLst>
            </a:prstGeom>
            <a:noFill/>
            <a:ln w="19050" cap="flat" cmpd="sng">
              <a:solidFill>
                <a:schemeClr val="lt2"/>
              </a:solidFill>
              <a:prstDash val="solid"/>
              <a:round/>
              <a:headEnd type="none" w="med" len="med"/>
              <a:tailEnd type="oval" w="med" len="med"/>
            </a:ln>
          </p:spPr>
        </p:cxnSp>
      </p:grpSp>
      <p:grpSp>
        <p:nvGrpSpPr>
          <p:cNvPr id="305" name="Google Shape;305;p25"/>
          <p:cNvGrpSpPr/>
          <p:nvPr/>
        </p:nvGrpSpPr>
        <p:grpSpPr>
          <a:xfrm rot="-5400000">
            <a:off x="8411975" y="4406800"/>
            <a:ext cx="882599" cy="403555"/>
            <a:chOff x="7884075" y="238975"/>
            <a:chExt cx="882599" cy="403555"/>
          </a:xfrm>
        </p:grpSpPr>
        <p:sp>
          <p:nvSpPr>
            <p:cNvPr id="306" name="Google Shape;306;p25"/>
            <p:cNvSpPr/>
            <p:nvPr/>
          </p:nvSpPr>
          <p:spPr>
            <a:xfrm>
              <a:off x="8255437" y="436475"/>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5"/>
            <p:cNvSpPr/>
            <p:nvPr/>
          </p:nvSpPr>
          <p:spPr>
            <a:xfrm>
              <a:off x="7884075" y="238975"/>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626800" y="378850"/>
              <a:ext cx="139874" cy="13987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470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16"/>
        <p:cNvGrpSpPr/>
        <p:nvPr/>
      </p:nvGrpSpPr>
      <p:grpSpPr>
        <a:xfrm>
          <a:off x="0" y="0"/>
          <a:ext cx="0" cy="0"/>
          <a:chOff x="0" y="0"/>
          <a:chExt cx="0" cy="0"/>
        </a:xfrm>
      </p:grpSpPr>
      <p:sp>
        <p:nvSpPr>
          <p:cNvPr id="217" name="Google Shape;21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1"/>
          <p:cNvSpPr txBox="1">
            <a:spLocks noGrp="1"/>
          </p:cNvSpPr>
          <p:nvPr>
            <p:ph type="subTitle" idx="1"/>
          </p:nvPr>
        </p:nvSpPr>
        <p:spPr>
          <a:xfrm>
            <a:off x="9469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9" name="Google Shape;219;p21"/>
          <p:cNvSpPr txBox="1">
            <a:spLocks noGrp="1"/>
          </p:cNvSpPr>
          <p:nvPr>
            <p:ph type="subTitle" idx="2"/>
          </p:nvPr>
        </p:nvSpPr>
        <p:spPr>
          <a:xfrm>
            <a:off x="4768200" y="1391225"/>
            <a:ext cx="3655800" cy="2788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b="1"/>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220" name="Google Shape;220;p21"/>
          <p:cNvGrpSpPr/>
          <p:nvPr/>
        </p:nvGrpSpPr>
        <p:grpSpPr>
          <a:xfrm>
            <a:off x="151350" y="-3269025"/>
            <a:ext cx="9343200" cy="7939700"/>
            <a:chOff x="151350" y="-3269025"/>
            <a:chExt cx="9343200" cy="7939700"/>
          </a:xfrm>
        </p:grpSpPr>
        <p:cxnSp>
          <p:nvCxnSpPr>
            <p:cNvPr id="221" name="Google Shape;221;p21"/>
            <p:cNvCxnSpPr/>
            <p:nvPr/>
          </p:nvCxnSpPr>
          <p:spPr>
            <a:xfrm rot="5400000">
              <a:off x="7864150" y="-1056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222" name="Google Shape;222;p21"/>
            <p:cNvCxnSpPr/>
            <p:nvPr/>
          </p:nvCxnSpPr>
          <p:spPr>
            <a:xfrm rot="5400000">
              <a:off x="8105550" y="-441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3" name="Google Shape;223;p21"/>
            <p:cNvCxnSpPr/>
            <p:nvPr/>
          </p:nvCxnSpPr>
          <p:spPr>
            <a:xfrm rot="-5400000" flipH="1">
              <a:off x="6680600" y="138925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4" name="Google Shape;224;p21"/>
            <p:cNvCxnSpPr/>
            <p:nvPr/>
          </p:nvCxnSpPr>
          <p:spPr>
            <a:xfrm rot="5400000">
              <a:off x="6559050" y="17351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cxnSp>
          <p:nvCxnSpPr>
            <p:cNvPr id="225" name="Google Shape;225;p21"/>
            <p:cNvCxnSpPr/>
            <p:nvPr/>
          </p:nvCxnSpPr>
          <p:spPr>
            <a:xfrm rot="5400000">
              <a:off x="-1267400" y="-1712325"/>
              <a:ext cx="3789900" cy="67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6" name="Google Shape;226;p21"/>
            <p:cNvCxnSpPr/>
            <p:nvPr/>
          </p:nvCxnSpPr>
          <p:spPr>
            <a:xfrm rot="5400000">
              <a:off x="-1476000" y="-1533825"/>
              <a:ext cx="4141200" cy="8865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7" name="Google Shape;227;p21"/>
            <p:cNvCxnSpPr/>
            <p:nvPr/>
          </p:nvCxnSpPr>
          <p:spPr>
            <a:xfrm rot="-5400000" flipH="1">
              <a:off x="-1623700" y="-1097800"/>
              <a:ext cx="3956400" cy="303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28" name="Google Shape;228;p21"/>
            <p:cNvCxnSpPr/>
            <p:nvPr/>
          </p:nvCxnSpPr>
          <p:spPr>
            <a:xfrm rot="5400000">
              <a:off x="-1745250" y="-751875"/>
              <a:ext cx="5192400" cy="678600"/>
            </a:xfrm>
            <a:prstGeom prst="bentConnector3">
              <a:avLst>
                <a:gd name="adj1" fmla="val 35464"/>
              </a:avLst>
            </a:prstGeom>
            <a:noFill/>
            <a:ln w="19050" cap="flat" cmpd="sng">
              <a:solidFill>
                <a:schemeClr val="lt2"/>
              </a:solidFill>
              <a:prstDash val="solid"/>
              <a:round/>
              <a:headEnd type="none" w="med" len="med"/>
              <a:tailEnd type="oval" w="med" len="med"/>
            </a:ln>
          </p:spPr>
        </p:cxnSp>
      </p:grpSp>
      <p:grpSp>
        <p:nvGrpSpPr>
          <p:cNvPr id="229" name="Google Shape;229;p21"/>
          <p:cNvGrpSpPr/>
          <p:nvPr/>
        </p:nvGrpSpPr>
        <p:grpSpPr>
          <a:xfrm>
            <a:off x="151475" y="1703025"/>
            <a:ext cx="8644525" cy="3344075"/>
            <a:chOff x="151475" y="1703025"/>
            <a:chExt cx="8644525" cy="3344075"/>
          </a:xfrm>
        </p:grpSpPr>
        <p:sp>
          <p:nvSpPr>
            <p:cNvPr id="230" name="Google Shape;230;p21"/>
            <p:cNvSpPr/>
            <p:nvPr/>
          </p:nvSpPr>
          <p:spPr>
            <a:xfrm>
              <a:off x="151475" y="1703025"/>
              <a:ext cx="183600" cy="1836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1" name="Google Shape;231;p21"/>
            <p:cNvSpPr/>
            <p:nvPr/>
          </p:nvSpPr>
          <p:spPr>
            <a:xfrm>
              <a:off x="335075" y="261282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2" name="Google Shape;232;p21"/>
            <p:cNvSpPr/>
            <p:nvPr/>
          </p:nvSpPr>
          <p:spPr>
            <a:xfrm>
              <a:off x="235000" y="28800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3" name="Google Shape;233;p21"/>
            <p:cNvSpPr/>
            <p:nvPr/>
          </p:nvSpPr>
          <p:spPr>
            <a:xfrm>
              <a:off x="335075" y="3371175"/>
              <a:ext cx="83400" cy="83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34" name="Google Shape;234;p21"/>
            <p:cNvSpPr/>
            <p:nvPr/>
          </p:nvSpPr>
          <p:spPr>
            <a:xfrm>
              <a:off x="8612400" y="4863500"/>
              <a:ext cx="183600" cy="18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252"/>
        <p:cNvGrpSpPr/>
        <p:nvPr/>
      </p:nvGrpSpPr>
      <p:grpSpPr>
        <a:xfrm>
          <a:off x="0" y="0"/>
          <a:ext cx="0" cy="0"/>
          <a:chOff x="0" y="0"/>
          <a:chExt cx="0" cy="0"/>
        </a:xfrm>
      </p:grpSpPr>
      <p:sp>
        <p:nvSpPr>
          <p:cNvPr id="253" name="Google Shape;253;p23"/>
          <p:cNvSpPr txBox="1">
            <a:spLocks noGrp="1"/>
          </p:cNvSpPr>
          <p:nvPr>
            <p:ph type="subTitle" idx="1"/>
          </p:nvPr>
        </p:nvSpPr>
        <p:spPr>
          <a:xfrm>
            <a:off x="93770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4" name="Google Shape;254;p23"/>
          <p:cNvSpPr txBox="1">
            <a:spLocks noGrp="1"/>
          </p:cNvSpPr>
          <p:nvPr>
            <p:ph type="subTitle" idx="2"/>
          </p:nvPr>
        </p:nvSpPr>
        <p:spPr>
          <a:xfrm>
            <a:off x="3484422"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5" name="Google Shape;255;p23"/>
          <p:cNvSpPr txBox="1">
            <a:spLocks noGrp="1"/>
          </p:cNvSpPr>
          <p:nvPr>
            <p:ph type="subTitle" idx="3"/>
          </p:nvPr>
        </p:nvSpPr>
        <p:spPr>
          <a:xfrm>
            <a:off x="6031150" y="3701348"/>
            <a:ext cx="2175300" cy="86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56" name="Google Shape;2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7" name="Google Shape;257;p23"/>
          <p:cNvSpPr txBox="1">
            <a:spLocks noGrp="1"/>
          </p:cNvSpPr>
          <p:nvPr>
            <p:ph type="subTitle" idx="4"/>
          </p:nvPr>
        </p:nvSpPr>
        <p:spPr>
          <a:xfrm>
            <a:off x="93770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8" name="Google Shape;258;p23"/>
          <p:cNvSpPr txBox="1">
            <a:spLocks noGrp="1"/>
          </p:cNvSpPr>
          <p:nvPr>
            <p:ph type="subTitle" idx="5"/>
          </p:nvPr>
        </p:nvSpPr>
        <p:spPr>
          <a:xfrm>
            <a:off x="3484422"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59" name="Google Shape;259;p23"/>
          <p:cNvSpPr txBox="1">
            <a:spLocks noGrp="1"/>
          </p:cNvSpPr>
          <p:nvPr>
            <p:ph type="subTitle" idx="6"/>
          </p:nvPr>
        </p:nvSpPr>
        <p:spPr>
          <a:xfrm>
            <a:off x="6031150" y="3390800"/>
            <a:ext cx="2175300" cy="394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60" name="Google Shape;260;p23"/>
          <p:cNvGrpSpPr/>
          <p:nvPr/>
        </p:nvGrpSpPr>
        <p:grpSpPr>
          <a:xfrm>
            <a:off x="8577868" y="74717"/>
            <a:ext cx="605875" cy="4412242"/>
            <a:chOff x="8577868" y="74717"/>
            <a:chExt cx="605875" cy="4412242"/>
          </a:xfrm>
        </p:grpSpPr>
        <p:sp>
          <p:nvSpPr>
            <p:cNvPr id="261" name="Google Shape;261;p23"/>
            <p:cNvSpPr/>
            <p:nvPr/>
          </p:nvSpPr>
          <p:spPr>
            <a:xfrm>
              <a:off x="8937302" y="74717"/>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8577884" y="2792122"/>
              <a:ext cx="181108" cy="18110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8577868" y="4353966"/>
              <a:ext cx="132993" cy="132993"/>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3"/>
          <p:cNvGrpSpPr/>
          <p:nvPr/>
        </p:nvGrpSpPr>
        <p:grpSpPr>
          <a:xfrm>
            <a:off x="8264950" y="539225"/>
            <a:ext cx="672350" cy="4815275"/>
            <a:chOff x="8264950" y="539225"/>
            <a:chExt cx="672350" cy="4815275"/>
          </a:xfrm>
        </p:grpSpPr>
        <p:cxnSp>
          <p:nvCxnSpPr>
            <p:cNvPr id="265" name="Google Shape;265;p23"/>
            <p:cNvCxnSpPr/>
            <p:nvPr/>
          </p:nvCxnSpPr>
          <p:spPr>
            <a:xfrm rot="-5400000">
              <a:off x="6194650" y="2609525"/>
              <a:ext cx="4686900" cy="546300"/>
            </a:xfrm>
            <a:prstGeom prst="bentConnector3">
              <a:avLst>
                <a:gd name="adj1" fmla="val 9059"/>
              </a:avLst>
            </a:prstGeom>
            <a:noFill/>
            <a:ln w="19050" cap="flat" cmpd="sng">
              <a:solidFill>
                <a:schemeClr val="lt2"/>
              </a:solidFill>
              <a:prstDash val="solid"/>
              <a:round/>
              <a:headEnd type="none" w="med" len="med"/>
              <a:tailEnd type="oval" w="med" len="med"/>
            </a:ln>
          </p:spPr>
        </p:cxnSp>
        <p:cxnSp>
          <p:nvCxnSpPr>
            <p:cNvPr id="266" name="Google Shape;266;p23"/>
            <p:cNvCxnSpPr/>
            <p:nvPr/>
          </p:nvCxnSpPr>
          <p:spPr>
            <a:xfrm rot="-5400000">
              <a:off x="6564000" y="2981200"/>
              <a:ext cx="4140000" cy="606600"/>
            </a:xfrm>
            <a:prstGeom prst="bentConnector3">
              <a:avLst>
                <a:gd name="adj1" fmla="val 9476"/>
              </a:avLst>
            </a:prstGeom>
            <a:noFill/>
            <a:ln w="19050" cap="flat" cmpd="sng">
              <a:solidFill>
                <a:schemeClr val="lt2"/>
              </a:solidFill>
              <a:prstDash val="solid"/>
              <a:round/>
              <a:headEnd type="none" w="med" len="med"/>
              <a:tailEnd type="oval"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4"/>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0" name="Google Shape;270;p24"/>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1" name="Google Shape;271;p24"/>
          <p:cNvSpPr txBox="1">
            <a:spLocks noGrp="1"/>
          </p:cNvSpPr>
          <p:nvPr>
            <p:ph type="subTitle" idx="3"/>
          </p:nvPr>
        </p:nvSpPr>
        <p:spPr>
          <a:xfrm>
            <a:off x="1967648"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2" name="Google Shape;272;p24"/>
          <p:cNvSpPr txBox="1">
            <a:spLocks noGrp="1"/>
          </p:cNvSpPr>
          <p:nvPr>
            <p:ph type="subTitle" idx="4"/>
          </p:nvPr>
        </p:nvSpPr>
        <p:spPr>
          <a:xfrm>
            <a:off x="5198152" y="3518067"/>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273" name="Google Shape;273;p24"/>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4" name="Google Shape;274;p24"/>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5" name="Google Shape;275;p24"/>
          <p:cNvSpPr txBox="1">
            <a:spLocks noGrp="1"/>
          </p:cNvSpPr>
          <p:nvPr>
            <p:ph type="subTitle" idx="7"/>
          </p:nvPr>
        </p:nvSpPr>
        <p:spPr>
          <a:xfrm>
            <a:off x="1967648"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76" name="Google Shape;276;p24"/>
          <p:cNvSpPr txBox="1">
            <a:spLocks noGrp="1"/>
          </p:cNvSpPr>
          <p:nvPr>
            <p:ph type="subTitle" idx="8"/>
          </p:nvPr>
        </p:nvSpPr>
        <p:spPr>
          <a:xfrm>
            <a:off x="5198150" y="3212175"/>
            <a:ext cx="1978200" cy="405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Sora"/>
              <a:buNone/>
              <a:defRPr sz="2000" b="1">
                <a:latin typeface="Sora"/>
                <a:ea typeface="Sora"/>
                <a:cs typeface="Sora"/>
                <a:sym typeface="Sora"/>
              </a:defRPr>
            </a:lvl1pPr>
            <a:lvl2pPr lvl="1" rtl="0">
              <a:lnSpc>
                <a:spcPct val="115000"/>
              </a:lnSpc>
              <a:spcBef>
                <a:spcPts val="0"/>
              </a:spcBef>
              <a:spcAft>
                <a:spcPts val="0"/>
              </a:spcAft>
              <a:buSzPts val="2400"/>
              <a:buFont typeface="Sora"/>
              <a:buNone/>
              <a:defRPr sz="2400" b="1">
                <a:latin typeface="Sora"/>
                <a:ea typeface="Sora"/>
                <a:cs typeface="Sora"/>
                <a:sym typeface="Sora"/>
              </a:defRPr>
            </a:lvl2pPr>
            <a:lvl3pPr lvl="2" rtl="0">
              <a:lnSpc>
                <a:spcPct val="115000"/>
              </a:lnSpc>
              <a:spcBef>
                <a:spcPts val="0"/>
              </a:spcBef>
              <a:spcAft>
                <a:spcPts val="0"/>
              </a:spcAft>
              <a:buSzPts val="2400"/>
              <a:buFont typeface="Sora"/>
              <a:buNone/>
              <a:defRPr sz="2400" b="1">
                <a:latin typeface="Sora"/>
                <a:ea typeface="Sora"/>
                <a:cs typeface="Sora"/>
                <a:sym typeface="Sora"/>
              </a:defRPr>
            </a:lvl3pPr>
            <a:lvl4pPr lvl="3" rtl="0">
              <a:lnSpc>
                <a:spcPct val="115000"/>
              </a:lnSpc>
              <a:spcBef>
                <a:spcPts val="0"/>
              </a:spcBef>
              <a:spcAft>
                <a:spcPts val="0"/>
              </a:spcAft>
              <a:buSzPts val="2400"/>
              <a:buFont typeface="Sora"/>
              <a:buNone/>
              <a:defRPr sz="2400" b="1">
                <a:latin typeface="Sora"/>
                <a:ea typeface="Sora"/>
                <a:cs typeface="Sora"/>
                <a:sym typeface="Sora"/>
              </a:defRPr>
            </a:lvl4pPr>
            <a:lvl5pPr lvl="4" rtl="0">
              <a:lnSpc>
                <a:spcPct val="115000"/>
              </a:lnSpc>
              <a:spcBef>
                <a:spcPts val="0"/>
              </a:spcBef>
              <a:spcAft>
                <a:spcPts val="0"/>
              </a:spcAft>
              <a:buSzPts val="2400"/>
              <a:buFont typeface="Sora"/>
              <a:buNone/>
              <a:defRPr sz="2400" b="1">
                <a:latin typeface="Sora"/>
                <a:ea typeface="Sora"/>
                <a:cs typeface="Sora"/>
                <a:sym typeface="Sora"/>
              </a:defRPr>
            </a:lvl5pPr>
            <a:lvl6pPr lvl="5" rtl="0">
              <a:lnSpc>
                <a:spcPct val="115000"/>
              </a:lnSpc>
              <a:spcBef>
                <a:spcPts val="0"/>
              </a:spcBef>
              <a:spcAft>
                <a:spcPts val="0"/>
              </a:spcAft>
              <a:buSzPts val="2400"/>
              <a:buFont typeface="Sora"/>
              <a:buNone/>
              <a:defRPr sz="2400" b="1">
                <a:latin typeface="Sora"/>
                <a:ea typeface="Sora"/>
                <a:cs typeface="Sora"/>
                <a:sym typeface="Sora"/>
              </a:defRPr>
            </a:lvl6pPr>
            <a:lvl7pPr lvl="6" rtl="0">
              <a:lnSpc>
                <a:spcPct val="115000"/>
              </a:lnSpc>
              <a:spcBef>
                <a:spcPts val="0"/>
              </a:spcBef>
              <a:spcAft>
                <a:spcPts val="0"/>
              </a:spcAft>
              <a:buSzPts val="2400"/>
              <a:buFont typeface="Sora"/>
              <a:buNone/>
              <a:defRPr sz="2400" b="1">
                <a:latin typeface="Sora"/>
                <a:ea typeface="Sora"/>
                <a:cs typeface="Sora"/>
                <a:sym typeface="Sora"/>
              </a:defRPr>
            </a:lvl7pPr>
            <a:lvl8pPr lvl="7" rtl="0">
              <a:lnSpc>
                <a:spcPct val="115000"/>
              </a:lnSpc>
              <a:spcBef>
                <a:spcPts val="0"/>
              </a:spcBef>
              <a:spcAft>
                <a:spcPts val="0"/>
              </a:spcAft>
              <a:buSzPts val="2400"/>
              <a:buFont typeface="Sora"/>
              <a:buNone/>
              <a:defRPr sz="2400" b="1">
                <a:latin typeface="Sora"/>
                <a:ea typeface="Sora"/>
                <a:cs typeface="Sora"/>
                <a:sym typeface="Sora"/>
              </a:defRPr>
            </a:lvl8pPr>
            <a:lvl9pPr lvl="8" rtl="0">
              <a:lnSpc>
                <a:spcPct val="115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77" name="Google Shape;277;p24"/>
          <p:cNvGrpSpPr/>
          <p:nvPr/>
        </p:nvGrpSpPr>
        <p:grpSpPr>
          <a:xfrm>
            <a:off x="184960" y="-914261"/>
            <a:ext cx="8511650" cy="5875100"/>
            <a:chOff x="184960" y="-914261"/>
            <a:chExt cx="8511650" cy="5875100"/>
          </a:xfrm>
        </p:grpSpPr>
        <p:cxnSp>
          <p:nvCxnSpPr>
            <p:cNvPr id="278" name="Google Shape;278;p24"/>
            <p:cNvCxnSpPr/>
            <p:nvPr/>
          </p:nvCxnSpPr>
          <p:spPr>
            <a:xfrm rot="5400000">
              <a:off x="-1759290" y="1284414"/>
              <a:ext cx="4686900" cy="546300"/>
            </a:xfrm>
            <a:prstGeom prst="bentConnector3">
              <a:avLst>
                <a:gd name="adj1" fmla="val 18882"/>
              </a:avLst>
            </a:prstGeom>
            <a:noFill/>
            <a:ln w="19050" cap="flat" cmpd="sng">
              <a:solidFill>
                <a:schemeClr val="lt2"/>
              </a:solidFill>
              <a:prstDash val="solid"/>
              <a:round/>
              <a:headEnd type="none" w="med" len="med"/>
              <a:tailEnd type="oval" w="med" len="med"/>
            </a:ln>
          </p:spPr>
        </p:cxnSp>
        <p:cxnSp>
          <p:nvCxnSpPr>
            <p:cNvPr id="279" name="Google Shape;279;p24"/>
            <p:cNvCxnSpPr/>
            <p:nvPr/>
          </p:nvCxnSpPr>
          <p:spPr>
            <a:xfrm rot="5400000">
              <a:off x="-1581740" y="852439"/>
              <a:ext cx="4140000" cy="606600"/>
            </a:xfrm>
            <a:prstGeom prst="bentConnector3">
              <a:avLst>
                <a:gd name="adj1" fmla="val 32793"/>
              </a:avLst>
            </a:prstGeom>
            <a:noFill/>
            <a:ln w="19050" cap="flat" cmpd="sng">
              <a:solidFill>
                <a:schemeClr val="lt2"/>
              </a:solidFill>
              <a:prstDash val="solid"/>
              <a:round/>
              <a:headEnd type="none" w="med" len="med"/>
              <a:tailEnd type="oval" w="med" len="med"/>
            </a:ln>
          </p:spPr>
        </p:cxnSp>
        <p:cxnSp>
          <p:nvCxnSpPr>
            <p:cNvPr id="280" name="Google Shape;280;p24"/>
            <p:cNvCxnSpPr/>
            <p:nvPr/>
          </p:nvCxnSpPr>
          <p:spPr>
            <a:xfrm rot="5400000">
              <a:off x="5885760" y="2149989"/>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281" name="Google Shape;281;p24"/>
            <p:cNvCxnSpPr/>
            <p:nvPr/>
          </p:nvCxnSpPr>
          <p:spPr>
            <a:xfrm rot="5400000">
              <a:off x="5659460" y="1671214"/>
              <a:ext cx="5112900" cy="5088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282" name="Google Shape;282;p24"/>
          <p:cNvGrpSpPr/>
          <p:nvPr/>
        </p:nvGrpSpPr>
        <p:grpSpPr>
          <a:xfrm>
            <a:off x="4047014" y="27379"/>
            <a:ext cx="4845881" cy="3896497"/>
            <a:chOff x="4047014" y="27379"/>
            <a:chExt cx="4845881" cy="3896497"/>
          </a:xfrm>
        </p:grpSpPr>
        <p:sp>
          <p:nvSpPr>
            <p:cNvPr id="283" name="Google Shape;283;p24"/>
            <p:cNvSpPr/>
            <p:nvPr/>
          </p:nvSpPr>
          <p:spPr>
            <a:xfrm rot="-5400000">
              <a:off x="4047014" y="223696"/>
              <a:ext cx="246441" cy="246441"/>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470281" y="3727561"/>
              <a:ext cx="196332" cy="19629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rot="-5400000">
              <a:off x="8641534" y="2927466"/>
              <a:ext cx="251378" cy="25134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rot="-5400000">
              <a:off x="4391516" y="27388"/>
              <a:ext cx="156245" cy="156228"/>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rot="-5400000">
              <a:off x="8470291" y="2624037"/>
              <a:ext cx="161895" cy="161879"/>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5"/>
        <p:cNvGrpSpPr/>
        <p:nvPr/>
      </p:nvGrpSpPr>
      <p:grpSpPr>
        <a:xfrm>
          <a:off x="0" y="0"/>
          <a:ext cx="0" cy="0"/>
          <a:chOff x="0" y="0"/>
          <a:chExt cx="0" cy="0"/>
        </a:xfrm>
      </p:grpSpPr>
      <p:grpSp>
        <p:nvGrpSpPr>
          <p:cNvPr id="336" name="Google Shape;336;p28"/>
          <p:cNvGrpSpPr/>
          <p:nvPr/>
        </p:nvGrpSpPr>
        <p:grpSpPr>
          <a:xfrm>
            <a:off x="-709225" y="2020450"/>
            <a:ext cx="10403925" cy="4250875"/>
            <a:chOff x="-709225" y="2020450"/>
            <a:chExt cx="10403925" cy="4250875"/>
          </a:xfrm>
        </p:grpSpPr>
        <p:grpSp>
          <p:nvGrpSpPr>
            <p:cNvPr id="337" name="Google Shape;337;p28"/>
            <p:cNvGrpSpPr/>
            <p:nvPr/>
          </p:nvGrpSpPr>
          <p:grpSpPr>
            <a:xfrm>
              <a:off x="176175" y="2459300"/>
              <a:ext cx="418425" cy="3812025"/>
              <a:chOff x="176175" y="2459300"/>
              <a:chExt cx="418425" cy="3812025"/>
            </a:xfrm>
          </p:grpSpPr>
          <p:cxnSp>
            <p:nvCxnSpPr>
              <p:cNvPr id="338" name="Google Shape;338;p28"/>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39" name="Google Shape;339;p28"/>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340" name="Google Shape;340;p28"/>
            <p:cNvGrpSpPr/>
            <p:nvPr/>
          </p:nvGrpSpPr>
          <p:grpSpPr>
            <a:xfrm>
              <a:off x="-709225" y="4185350"/>
              <a:ext cx="7895400" cy="1976375"/>
              <a:chOff x="-709225" y="4185350"/>
              <a:chExt cx="7895400" cy="1976375"/>
            </a:xfrm>
          </p:grpSpPr>
          <p:cxnSp>
            <p:nvCxnSpPr>
              <p:cNvPr id="341" name="Google Shape;341;p28"/>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342" name="Google Shape;342;p28"/>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43" name="Google Shape;343;p28"/>
            <p:cNvGrpSpPr/>
            <p:nvPr/>
          </p:nvGrpSpPr>
          <p:grpSpPr>
            <a:xfrm>
              <a:off x="8878450" y="2020450"/>
              <a:ext cx="816250" cy="2568900"/>
              <a:chOff x="8878450" y="2020450"/>
              <a:chExt cx="816250" cy="2568900"/>
            </a:xfrm>
          </p:grpSpPr>
          <p:cxnSp>
            <p:nvCxnSpPr>
              <p:cNvPr id="344" name="Google Shape;344;p28"/>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345" name="Google Shape;345;p28"/>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346" name="Google Shape;346;p28"/>
          <p:cNvGrpSpPr/>
          <p:nvPr/>
        </p:nvGrpSpPr>
        <p:grpSpPr>
          <a:xfrm>
            <a:off x="84278" y="2240873"/>
            <a:ext cx="8837445" cy="2718104"/>
            <a:chOff x="84278" y="2240873"/>
            <a:chExt cx="8837445" cy="2718104"/>
          </a:xfrm>
        </p:grpSpPr>
        <p:sp>
          <p:nvSpPr>
            <p:cNvPr id="347" name="Google Shape;347;p28"/>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49"/>
        <p:cNvGrpSpPr/>
        <p:nvPr/>
      </p:nvGrpSpPr>
      <p:grpSpPr>
        <a:xfrm>
          <a:off x="0" y="0"/>
          <a:ext cx="0" cy="0"/>
          <a:chOff x="0" y="0"/>
          <a:chExt cx="0" cy="0"/>
        </a:xfrm>
      </p:grpSpPr>
      <p:grpSp>
        <p:nvGrpSpPr>
          <p:cNvPr id="350" name="Google Shape;350;p29"/>
          <p:cNvGrpSpPr/>
          <p:nvPr/>
        </p:nvGrpSpPr>
        <p:grpSpPr>
          <a:xfrm>
            <a:off x="140000" y="188300"/>
            <a:ext cx="580000" cy="6094500"/>
            <a:chOff x="140000" y="188300"/>
            <a:chExt cx="580000" cy="6094500"/>
          </a:xfrm>
        </p:grpSpPr>
        <p:cxnSp>
          <p:nvCxnSpPr>
            <p:cNvPr id="351" name="Google Shape;351;p29"/>
            <p:cNvCxnSpPr/>
            <p:nvPr/>
          </p:nvCxnSpPr>
          <p:spPr>
            <a:xfrm rot="-5400000">
              <a:off x="-522000" y="4271050"/>
              <a:ext cx="2018700" cy="465300"/>
            </a:xfrm>
            <a:prstGeom prst="bentConnector2">
              <a:avLst/>
            </a:prstGeom>
            <a:noFill/>
            <a:ln w="19050" cap="flat" cmpd="sng">
              <a:solidFill>
                <a:schemeClr val="lt2"/>
              </a:solidFill>
              <a:prstDash val="solid"/>
              <a:round/>
              <a:headEnd type="none" w="med" len="med"/>
              <a:tailEnd type="oval" w="med" len="med"/>
            </a:ln>
          </p:spPr>
        </p:cxnSp>
        <p:cxnSp>
          <p:nvCxnSpPr>
            <p:cNvPr id="352" name="Google Shape;352;p29"/>
            <p:cNvCxnSpPr/>
            <p:nvPr/>
          </p:nvCxnSpPr>
          <p:spPr>
            <a:xfrm rot="-5400000">
              <a:off x="-2575525" y="3200000"/>
              <a:ext cx="6094500" cy="711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353" name="Google Shape;353;p29"/>
            <p:cNvCxnSpPr/>
            <p:nvPr/>
          </p:nvCxnSpPr>
          <p:spPr>
            <a:xfrm rot="-5400000">
              <a:off x="-1584400" y="3258800"/>
              <a:ext cx="3657300" cy="2085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354" name="Google Shape;354;p29"/>
          <p:cNvGrpSpPr/>
          <p:nvPr/>
        </p:nvGrpSpPr>
        <p:grpSpPr>
          <a:xfrm>
            <a:off x="64493" y="394791"/>
            <a:ext cx="400449" cy="2933146"/>
            <a:chOff x="7553711" y="-2334286"/>
            <a:chExt cx="455625" cy="3337292"/>
          </a:xfrm>
        </p:grpSpPr>
        <p:sp>
          <p:nvSpPr>
            <p:cNvPr id="355" name="Google Shape;355;p29"/>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57700" y="1061225"/>
            <a:ext cx="4260000" cy="175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8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157700" y="2997200"/>
            <a:ext cx="4260000" cy="365700"/>
          </a:xfrm>
          <a:prstGeom prst="rect">
            <a:avLst/>
          </a:prstGeom>
          <a:solidFill>
            <a:schemeClr val="lt2"/>
          </a:solidFill>
        </p:spPr>
        <p:txBody>
          <a:bodyPr spcFirstLastPara="1" wrap="square" lIns="91425" tIns="91425" rIns="91425" bIns="91425" anchor="ctr" anchorCtr="0">
            <a:noAutofit/>
          </a:bodyPr>
          <a:lstStyle>
            <a:lvl1pPr lvl="0">
              <a:lnSpc>
                <a:spcPct val="115000"/>
              </a:lnSpc>
              <a:spcBef>
                <a:spcPts val="0"/>
              </a:spcBef>
              <a:spcAft>
                <a:spcPts val="0"/>
              </a:spcAft>
              <a:buSzPts val="1400"/>
              <a:buNone/>
              <a:defRPr sz="1600">
                <a:solidFill>
                  <a:schemeClr val="accent5"/>
                </a:solidFill>
              </a:defRPr>
            </a:lvl1pPr>
            <a:lvl2pPr lvl="1">
              <a:lnSpc>
                <a:spcPct val="115000"/>
              </a:lnSpc>
              <a:spcBef>
                <a:spcPts val="0"/>
              </a:spcBef>
              <a:spcAft>
                <a:spcPts val="0"/>
              </a:spcAft>
              <a:buSzPts val="1800"/>
              <a:buNone/>
              <a:defRPr sz="1800"/>
            </a:lvl2pPr>
            <a:lvl3pPr lvl="2">
              <a:lnSpc>
                <a:spcPct val="115000"/>
              </a:lnSpc>
              <a:spcBef>
                <a:spcPts val="0"/>
              </a:spcBef>
              <a:spcAft>
                <a:spcPts val="0"/>
              </a:spcAft>
              <a:buSzPts val="1800"/>
              <a:buNone/>
              <a:defRPr sz="1800"/>
            </a:lvl3pPr>
            <a:lvl4pPr lvl="3">
              <a:lnSpc>
                <a:spcPct val="115000"/>
              </a:lnSpc>
              <a:spcBef>
                <a:spcPts val="0"/>
              </a:spcBef>
              <a:spcAft>
                <a:spcPts val="0"/>
              </a:spcAft>
              <a:buSzPts val="1800"/>
              <a:buNone/>
              <a:defRPr sz="1800"/>
            </a:lvl4pPr>
            <a:lvl5pPr lvl="4">
              <a:lnSpc>
                <a:spcPct val="115000"/>
              </a:lnSpc>
              <a:spcBef>
                <a:spcPts val="0"/>
              </a:spcBef>
              <a:spcAft>
                <a:spcPts val="0"/>
              </a:spcAft>
              <a:buSzPts val="1800"/>
              <a:buNone/>
              <a:defRPr sz="1800"/>
            </a:lvl5pPr>
            <a:lvl6pPr lvl="5">
              <a:lnSpc>
                <a:spcPct val="115000"/>
              </a:lnSpc>
              <a:spcBef>
                <a:spcPts val="0"/>
              </a:spcBef>
              <a:spcAft>
                <a:spcPts val="0"/>
              </a:spcAft>
              <a:buSzPts val="1800"/>
              <a:buNone/>
              <a:defRPr sz="1800"/>
            </a:lvl6pPr>
            <a:lvl7pPr lvl="6">
              <a:lnSpc>
                <a:spcPct val="115000"/>
              </a:lnSpc>
              <a:spcBef>
                <a:spcPts val="0"/>
              </a:spcBef>
              <a:spcAft>
                <a:spcPts val="0"/>
              </a:spcAft>
              <a:buSzPts val="1800"/>
              <a:buNone/>
              <a:defRPr sz="1800"/>
            </a:lvl7pPr>
            <a:lvl8pPr lvl="7">
              <a:lnSpc>
                <a:spcPct val="115000"/>
              </a:lnSpc>
              <a:spcBef>
                <a:spcPts val="0"/>
              </a:spcBef>
              <a:spcAft>
                <a:spcPts val="0"/>
              </a:spcAft>
              <a:buSzPts val="1800"/>
              <a:buNone/>
              <a:defRPr sz="1800"/>
            </a:lvl8pPr>
            <a:lvl9pPr lvl="8">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709225" y="2020450"/>
            <a:ext cx="10403925" cy="4250875"/>
            <a:chOff x="-709225" y="2020450"/>
            <a:chExt cx="10403925" cy="4250875"/>
          </a:xfrm>
        </p:grpSpPr>
        <p:grpSp>
          <p:nvGrpSpPr>
            <p:cNvPr id="12" name="Google Shape;12;p2"/>
            <p:cNvGrpSpPr/>
            <p:nvPr/>
          </p:nvGrpSpPr>
          <p:grpSpPr>
            <a:xfrm>
              <a:off x="176175" y="2459300"/>
              <a:ext cx="418425" cy="3812025"/>
              <a:chOff x="176175" y="2459300"/>
              <a:chExt cx="418425" cy="3812025"/>
            </a:xfrm>
          </p:grpSpPr>
          <p:cxnSp>
            <p:nvCxnSpPr>
              <p:cNvPr id="13" name="Google Shape;13;p2"/>
              <p:cNvCxnSpPr/>
              <p:nvPr/>
            </p:nvCxnSpPr>
            <p:spPr>
              <a:xfrm rot="5400000" flipH="1">
                <a:off x="-1093800" y="38159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4" name="Google Shape;14;p2"/>
              <p:cNvCxnSpPr/>
              <p:nvPr/>
            </p:nvCxnSpPr>
            <p:spPr>
              <a:xfrm rot="5400000" flipH="1">
                <a:off x="-1327875" y="44498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grpSp>
        <p:grpSp>
          <p:nvGrpSpPr>
            <p:cNvPr id="15" name="Google Shape;15;p2"/>
            <p:cNvGrpSpPr/>
            <p:nvPr/>
          </p:nvGrpSpPr>
          <p:grpSpPr>
            <a:xfrm>
              <a:off x="-709225" y="4185350"/>
              <a:ext cx="7895400" cy="1976375"/>
              <a:chOff x="-709225" y="4185350"/>
              <a:chExt cx="7895400" cy="1976375"/>
            </a:xfrm>
          </p:grpSpPr>
          <p:cxnSp>
            <p:nvCxnSpPr>
              <p:cNvPr id="16" name="Google Shape;16;p2"/>
              <p:cNvCxnSpPr/>
              <p:nvPr/>
            </p:nvCxnSpPr>
            <p:spPr>
              <a:xfrm rot="10800000" flipH="1">
                <a:off x="-709225" y="4185350"/>
                <a:ext cx="7895400" cy="1147500"/>
              </a:xfrm>
              <a:prstGeom prst="bentConnector3">
                <a:avLst>
                  <a:gd name="adj1" fmla="val 71221"/>
                </a:avLst>
              </a:prstGeom>
              <a:noFill/>
              <a:ln w="19050" cap="flat" cmpd="sng">
                <a:solidFill>
                  <a:schemeClr val="lt2"/>
                </a:solidFill>
                <a:prstDash val="solid"/>
                <a:round/>
                <a:headEnd type="none" w="med" len="med"/>
                <a:tailEnd type="oval" w="med" len="med"/>
              </a:ln>
            </p:spPr>
          </p:cxnSp>
          <p:cxnSp>
            <p:nvCxnSpPr>
              <p:cNvPr id="17" name="Google Shape;17;p2"/>
              <p:cNvCxnSpPr/>
              <p:nvPr/>
            </p:nvCxnSpPr>
            <p:spPr>
              <a:xfrm rot="10800000" flipH="1">
                <a:off x="2953025" y="4367125"/>
                <a:ext cx="3567000" cy="1794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8" name="Google Shape;18;p2"/>
            <p:cNvGrpSpPr/>
            <p:nvPr/>
          </p:nvGrpSpPr>
          <p:grpSpPr>
            <a:xfrm>
              <a:off x="8417700" y="2020450"/>
              <a:ext cx="1277000" cy="2568900"/>
              <a:chOff x="8417700" y="2020450"/>
              <a:chExt cx="1277000" cy="2568900"/>
            </a:xfrm>
          </p:grpSpPr>
          <p:cxnSp>
            <p:nvCxnSpPr>
              <p:cNvPr id="19" name="Google Shape;19;p2"/>
              <p:cNvCxnSpPr/>
              <p:nvPr/>
            </p:nvCxnSpPr>
            <p:spPr>
              <a:xfrm rot="5400000">
                <a:off x="7933150" y="2965750"/>
                <a:ext cx="2568900" cy="678300"/>
              </a:xfrm>
              <a:prstGeom prst="bentConnector3">
                <a:avLst>
                  <a:gd name="adj1" fmla="val 4494"/>
                </a:avLst>
              </a:prstGeom>
              <a:noFill/>
              <a:ln w="19050" cap="flat" cmpd="sng">
                <a:solidFill>
                  <a:schemeClr val="lt2"/>
                </a:solidFill>
                <a:prstDash val="solid"/>
                <a:round/>
                <a:headEnd type="none" w="med" len="med"/>
                <a:tailEnd type="oval" w="med" len="med"/>
              </a:ln>
            </p:spPr>
          </p:cxnSp>
          <p:cxnSp>
            <p:nvCxnSpPr>
              <p:cNvPr id="20" name="Google Shape;20;p2"/>
              <p:cNvCxnSpPr/>
              <p:nvPr/>
            </p:nvCxnSpPr>
            <p:spPr>
              <a:xfrm>
                <a:off x="8417700" y="3180050"/>
                <a:ext cx="359700" cy="1051800"/>
              </a:xfrm>
              <a:prstGeom prst="bentConnector2">
                <a:avLst/>
              </a:prstGeom>
              <a:noFill/>
              <a:ln w="19050" cap="flat" cmpd="sng">
                <a:solidFill>
                  <a:schemeClr val="lt2"/>
                </a:solidFill>
                <a:prstDash val="solid"/>
                <a:round/>
                <a:headEnd type="none" w="med" len="med"/>
                <a:tailEnd type="oval" w="med" len="med"/>
              </a:ln>
            </p:spPr>
          </p:cxnSp>
          <p:cxnSp>
            <p:nvCxnSpPr>
              <p:cNvPr id="21" name="Google Shape;21;p2"/>
              <p:cNvCxnSpPr/>
              <p:nvPr/>
            </p:nvCxnSpPr>
            <p:spPr>
              <a:xfrm rot="5400000">
                <a:off x="8288750" y="2779400"/>
                <a:ext cx="2082300" cy="729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grpSp>
        <p:nvGrpSpPr>
          <p:cNvPr id="22" name="Google Shape;22;p2"/>
          <p:cNvGrpSpPr/>
          <p:nvPr/>
        </p:nvGrpSpPr>
        <p:grpSpPr>
          <a:xfrm>
            <a:off x="84278" y="2240873"/>
            <a:ext cx="8837445" cy="2718104"/>
            <a:chOff x="84278" y="2240873"/>
            <a:chExt cx="8837445" cy="2718104"/>
          </a:xfrm>
        </p:grpSpPr>
        <p:sp>
          <p:nvSpPr>
            <p:cNvPr id="23" name="Google Shape;23;p2"/>
            <p:cNvSpPr/>
            <p:nvPr/>
          </p:nvSpPr>
          <p:spPr>
            <a:xfrm>
              <a:off x="84278" y="22408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77403" y="4814673"/>
              <a:ext cx="144320" cy="144304"/>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3299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62" name="Google Shape;162;p17"/>
          <p:cNvSpPr txBox="1">
            <a:spLocks noGrp="1"/>
          </p:cNvSpPr>
          <p:nvPr>
            <p:ph type="subTitle" idx="1"/>
          </p:nvPr>
        </p:nvSpPr>
        <p:spPr>
          <a:xfrm>
            <a:off x="4827974"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7"/>
          <p:cNvSpPr txBox="1">
            <a:spLocks noGrp="1"/>
          </p:cNvSpPr>
          <p:nvPr>
            <p:ph type="subTitle" idx="2"/>
          </p:nvPr>
        </p:nvSpPr>
        <p:spPr>
          <a:xfrm>
            <a:off x="997425" y="1602925"/>
            <a:ext cx="3318600" cy="1921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grpSp>
        <p:nvGrpSpPr>
          <p:cNvPr id="164" name="Google Shape;164;p17"/>
          <p:cNvGrpSpPr/>
          <p:nvPr/>
        </p:nvGrpSpPr>
        <p:grpSpPr>
          <a:xfrm>
            <a:off x="-320650" y="-762725"/>
            <a:ext cx="9327075" cy="7125850"/>
            <a:chOff x="-320650" y="-762725"/>
            <a:chExt cx="9327075" cy="7125850"/>
          </a:xfrm>
        </p:grpSpPr>
        <p:cxnSp>
          <p:nvCxnSpPr>
            <p:cNvPr id="165" name="Google Shape;165;p17"/>
            <p:cNvCxnSpPr/>
            <p:nvPr/>
          </p:nvCxnSpPr>
          <p:spPr>
            <a:xfrm rot="-5400000" flipH="1">
              <a:off x="6857075" y="1775500"/>
              <a:ext cx="4097100" cy="187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6" name="Google Shape;166;p17"/>
            <p:cNvCxnSpPr/>
            <p:nvPr/>
          </p:nvCxnSpPr>
          <p:spPr>
            <a:xfrm rot="10800000" flipH="1">
              <a:off x="667900" y="4271400"/>
              <a:ext cx="2765700" cy="9639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7" name="Google Shape;167;p17"/>
            <p:cNvCxnSpPr/>
            <p:nvPr/>
          </p:nvCxnSpPr>
          <p:spPr>
            <a:xfrm rot="5400000" flipH="1">
              <a:off x="7318025" y="3907700"/>
              <a:ext cx="3045000" cy="3318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68" name="Google Shape;168;p17"/>
            <p:cNvCxnSpPr/>
            <p:nvPr/>
          </p:nvCxnSpPr>
          <p:spPr>
            <a:xfrm rot="5400000" flipH="1">
              <a:off x="7083950" y="4541675"/>
              <a:ext cx="3325500" cy="317400"/>
            </a:xfrm>
            <a:prstGeom prst="bentConnector3">
              <a:avLst>
                <a:gd name="adj1" fmla="val 64575"/>
              </a:avLst>
            </a:prstGeom>
            <a:noFill/>
            <a:ln w="19050" cap="flat" cmpd="sng">
              <a:solidFill>
                <a:schemeClr val="lt2"/>
              </a:solidFill>
              <a:prstDash val="solid"/>
              <a:round/>
              <a:headEnd type="none" w="med" len="med"/>
              <a:tailEnd type="oval" w="med" len="med"/>
            </a:ln>
          </p:spPr>
        </p:cxnSp>
        <p:cxnSp>
          <p:nvCxnSpPr>
            <p:cNvPr id="169" name="Google Shape;169;p17"/>
            <p:cNvCxnSpPr/>
            <p:nvPr/>
          </p:nvCxnSpPr>
          <p:spPr>
            <a:xfrm rot="10800000" flipH="1">
              <a:off x="-320650" y="4087825"/>
              <a:ext cx="5808300" cy="878700"/>
            </a:xfrm>
            <a:prstGeom prst="bentConnector3">
              <a:avLst>
                <a:gd name="adj1" fmla="val 50000"/>
              </a:avLst>
            </a:prstGeom>
            <a:noFill/>
            <a:ln w="19050" cap="flat" cmpd="sng">
              <a:solidFill>
                <a:schemeClr val="lt2"/>
              </a:solidFill>
              <a:prstDash val="solid"/>
              <a:round/>
              <a:headEnd type="none" w="med" len="med"/>
              <a:tailEnd type="oval" w="med" len="med"/>
            </a:ln>
          </p:spPr>
        </p:cxnSp>
        <p:cxnSp>
          <p:nvCxnSpPr>
            <p:cNvPr id="170" name="Google Shape;170;p17"/>
            <p:cNvCxnSpPr/>
            <p:nvPr/>
          </p:nvCxnSpPr>
          <p:spPr>
            <a:xfrm rot="5400000">
              <a:off x="-237850" y="2225"/>
              <a:ext cx="2082300" cy="729600"/>
            </a:xfrm>
            <a:prstGeom prst="bentConnector3">
              <a:avLst>
                <a:gd name="adj1" fmla="val 43507"/>
              </a:avLst>
            </a:prstGeom>
            <a:noFill/>
            <a:ln w="19050" cap="flat" cmpd="sng">
              <a:solidFill>
                <a:schemeClr val="lt2"/>
              </a:solidFill>
              <a:prstDash val="solid"/>
              <a:round/>
              <a:headEnd type="none" w="med" len="med"/>
              <a:tailEnd type="oval" w="med" len="med"/>
            </a:ln>
          </p:spPr>
        </p:cxnSp>
        <p:cxnSp>
          <p:nvCxnSpPr>
            <p:cNvPr id="171" name="Google Shape;171;p17"/>
            <p:cNvCxnSpPr/>
            <p:nvPr/>
          </p:nvCxnSpPr>
          <p:spPr>
            <a:xfrm rot="5400000">
              <a:off x="-317750" y="-132725"/>
              <a:ext cx="1866600" cy="606600"/>
            </a:xfrm>
            <a:prstGeom prst="bentConnector3">
              <a:avLst>
                <a:gd name="adj1" fmla="val 50000"/>
              </a:avLst>
            </a:prstGeom>
            <a:noFill/>
            <a:ln w="19050" cap="flat" cmpd="sng">
              <a:solidFill>
                <a:schemeClr val="lt2"/>
              </a:solidFill>
              <a:prstDash val="solid"/>
              <a:round/>
              <a:headEnd type="none" w="med" len="med"/>
              <a:tailEnd type="oval" w="med" len="med"/>
            </a:ln>
          </p:spPr>
        </p:cxnSp>
      </p:grpSp>
      <p:grpSp>
        <p:nvGrpSpPr>
          <p:cNvPr id="172" name="Google Shape;172;p17"/>
          <p:cNvGrpSpPr/>
          <p:nvPr/>
        </p:nvGrpSpPr>
        <p:grpSpPr>
          <a:xfrm>
            <a:off x="179243" y="1771891"/>
            <a:ext cx="400449" cy="2933146"/>
            <a:chOff x="7553711" y="-2334286"/>
            <a:chExt cx="455625" cy="3337292"/>
          </a:xfrm>
        </p:grpSpPr>
        <p:sp>
          <p:nvSpPr>
            <p:cNvPr id="173" name="Google Shape;173;p17"/>
            <p:cNvSpPr/>
            <p:nvPr/>
          </p:nvSpPr>
          <p:spPr>
            <a:xfrm>
              <a:off x="7728940" y="-1977361"/>
              <a:ext cx="280396" cy="280396"/>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7766124" y="796950"/>
              <a:ext cx="206055" cy="20605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a:off x="7553711" y="-2334286"/>
              <a:ext cx="151325" cy="151325"/>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287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 id="2147483658" r:id="rId2"/>
    <p:sldLayoutId id="2147483667" r:id="rId3"/>
    <p:sldLayoutId id="2147483669" r:id="rId4"/>
    <p:sldLayoutId id="2147483670" r:id="rId5"/>
    <p:sldLayoutId id="2147483674" r:id="rId6"/>
    <p:sldLayoutId id="2147483675"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www.freepik.com/free-vector/gradient-sql-illustration_22112359.htm/?utm_source=slidesgo_template&amp;utm_medium=referral-link&amp;utm_campaign=sg_resources&amp;utm_content=freepik" TargetMode="External"/><Relationship Id="rId3" Type="http://schemas.openxmlformats.org/officeDocument/2006/relationships/hyperlink" Target="https://www.flaticon.com/packs/artificial-intelligence-166/?utm_source=slidesgo_template&amp;utm_medium=referral-link&amp;utm_campaign=sg_resources&amp;utm_content=flaticon" TargetMode="External"/><Relationship Id="rId7" Type="http://schemas.openxmlformats.org/officeDocument/2006/relationships/hyperlink" Target="https://www.freepik.com/free-vector/gradient-ssl-illustration_22112338.htm/?utm_source=slidesgo_template&amp;utm_medium=referral-link&amp;utm_campaign=sg_resources&amp;utm_content=freepik"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freepik.com/free-vector/gradient-quantum-illustration_22112087.htm/?utm_source=slidesgo_template&amp;utm_medium=referral-link&amp;utm_campaign=sg_resources&amp;utm_content=freepik" TargetMode="External"/><Relationship Id="rId5" Type="http://schemas.openxmlformats.org/officeDocument/2006/relationships/hyperlink" Target="https://www.freepik.com/free-vector/gradient-quantum-illustration_22112086.htm/?utm_source=slidesgo_template&amp;utm_medium=referral-link&amp;utm_campaign=sg_resources&amp;utm_content=freepik" TargetMode="External"/><Relationship Id="rId10" Type="http://schemas.openxmlformats.org/officeDocument/2006/relationships/hyperlink" Target="https://www.freepik.com/free-vector/gradient-npl-illustration_22380775.htm/?utm_source=slidesgo_template&amp;utm_medium=referral-link&amp;utm_campaign=sg_resources&amp;utm_content=freepik" TargetMode="External"/><Relationship Id="rId4" Type="http://schemas.openxmlformats.org/officeDocument/2006/relationships/hyperlink" Target="https://www.freepik.com/free-vector/gradient-npl-illustration_22112074.htm/?utm_source=slidesgo_template&amp;utm_medium=referral-link&amp;utm_campaign=sg_resources&amp;utm_content=freepik" TargetMode="External"/><Relationship Id="rId9" Type="http://schemas.openxmlformats.org/officeDocument/2006/relationships/hyperlink" Target="https://www.freepik.com/free-vector/gradient-sql-illustration_22112361.htm/?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flickr.com/photos/bmstores/40199559093/" TargetMode="External"/><Relationship Id="rId5" Type="http://schemas.openxmlformats.org/officeDocument/2006/relationships/image" Target="../media/image3.jpeg"/><Relationship Id="rId10" Type="http://schemas.openxmlformats.org/officeDocument/2006/relationships/image" Target="../media/image7.png"/><Relationship Id="rId4" Type="http://schemas.openxmlformats.org/officeDocument/2006/relationships/notesSlide" Target="../notesSlides/notesSlide3.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hyperlink" Target="https://creativecommons.org/licenses/by-sa/3.0/" TargetMode="Externa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mchromiak.github.io/articles/2017/Sep/12/Transformer-Attention-is-all-you-need/" TargetMode="External"/><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3"/>
          <p:cNvSpPr txBox="1">
            <a:spLocks noGrp="1"/>
          </p:cNvSpPr>
          <p:nvPr>
            <p:ph type="ctrTitle"/>
          </p:nvPr>
        </p:nvSpPr>
        <p:spPr>
          <a:xfrm>
            <a:off x="4151293" y="1163117"/>
            <a:ext cx="4260000" cy="13636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n" sz="2000" dirty="0"/>
            </a:br>
            <a:r>
              <a:rPr lang="en-US" sz="1600" dirty="0"/>
              <a:t>Natural Language Processing and </a:t>
            </a:r>
            <a:r>
              <a:rPr lang="en-US" sz="1600" dirty="0" err="1"/>
              <a:t>GenAI</a:t>
            </a:r>
            <a:r>
              <a:rPr lang="en-US" sz="1600" dirty="0"/>
              <a:t> (AAI-520-01)</a:t>
            </a:r>
            <a:br>
              <a:rPr lang="en-US" sz="1600" dirty="0"/>
            </a:br>
            <a:br>
              <a:rPr lang="en-US" sz="1600" dirty="0"/>
            </a:br>
            <a:br>
              <a:rPr lang="en-US" sz="1600" dirty="0"/>
            </a:br>
            <a:r>
              <a:rPr lang="en" sz="1600" dirty="0"/>
              <a:t>Team 6:</a:t>
            </a:r>
            <a:br>
              <a:rPr lang="en" sz="1600" dirty="0"/>
            </a:br>
            <a:r>
              <a:rPr lang="en" sz="1600" dirty="0"/>
              <a:t>Context-Aware Movie Chatbot: </a:t>
            </a:r>
            <a:r>
              <a:rPr lang="en-US" sz="1600" dirty="0"/>
              <a:t>Multi-Turn Conversations with Sentiment-Driven Responses</a:t>
            </a:r>
            <a:endParaRPr sz="1600" dirty="0"/>
          </a:p>
        </p:txBody>
      </p:sp>
      <p:sp>
        <p:nvSpPr>
          <p:cNvPr id="369" name="Google Shape;369;p33"/>
          <p:cNvSpPr txBox="1">
            <a:spLocks noGrp="1"/>
          </p:cNvSpPr>
          <p:nvPr>
            <p:ph type="subTitle" idx="1"/>
          </p:nvPr>
        </p:nvSpPr>
        <p:spPr>
          <a:xfrm>
            <a:off x="4157700" y="2997200"/>
            <a:ext cx="4477378"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By Anand Fernandes, </a:t>
            </a:r>
            <a:r>
              <a:rPr lang="en-US" sz="1200" dirty="0" err="1"/>
              <a:t>Outhai</a:t>
            </a:r>
            <a:r>
              <a:rPr lang="en-US" sz="1200" dirty="0"/>
              <a:t> (Thai) </a:t>
            </a:r>
            <a:r>
              <a:rPr lang="en-US" sz="1200" dirty="0" err="1"/>
              <a:t>Xayavongsa</a:t>
            </a:r>
            <a:r>
              <a:rPr lang="en-US" sz="1200" dirty="0"/>
              <a:t> and Saad Saeed</a:t>
            </a:r>
            <a:endParaRPr sz="1200" dirty="0"/>
          </a:p>
        </p:txBody>
      </p:sp>
      <p:cxnSp>
        <p:nvCxnSpPr>
          <p:cNvPr id="370" name="Google Shape;370;p33"/>
          <p:cNvCxnSpPr>
            <a:cxnSpLocks/>
            <a:endCxn id="369" idx="1"/>
          </p:cNvCxnSpPr>
          <p:nvPr/>
        </p:nvCxnSpPr>
        <p:spPr>
          <a:xfrm rot="16200000" flipH="1">
            <a:off x="1987200" y="1009550"/>
            <a:ext cx="3995700" cy="345300"/>
          </a:xfrm>
          <a:prstGeom prst="bentConnector2">
            <a:avLst/>
          </a:prstGeom>
          <a:noFill/>
          <a:ln w="19050" cap="flat" cmpd="sng">
            <a:solidFill>
              <a:schemeClr val="lt2"/>
            </a:solidFill>
            <a:prstDash val="solid"/>
            <a:round/>
            <a:headEnd type="none" w="med" len="med"/>
            <a:tailEnd type="oval" w="med" len="med"/>
          </a:ln>
        </p:spPr>
      </p:cxnSp>
      <p:grpSp>
        <p:nvGrpSpPr>
          <p:cNvPr id="371" name="Google Shape;371;p33"/>
          <p:cNvGrpSpPr/>
          <p:nvPr/>
        </p:nvGrpSpPr>
        <p:grpSpPr>
          <a:xfrm>
            <a:off x="713228" y="756273"/>
            <a:ext cx="2795593" cy="3610859"/>
            <a:chOff x="713228" y="756273"/>
            <a:chExt cx="2795593" cy="3610859"/>
          </a:xfrm>
        </p:grpSpPr>
        <p:grpSp>
          <p:nvGrpSpPr>
            <p:cNvPr id="372" name="Google Shape;372;p33"/>
            <p:cNvGrpSpPr/>
            <p:nvPr/>
          </p:nvGrpSpPr>
          <p:grpSpPr>
            <a:xfrm>
              <a:off x="713228" y="756273"/>
              <a:ext cx="2795593" cy="3610859"/>
              <a:chOff x="293087" y="273641"/>
              <a:chExt cx="3511170" cy="4535116"/>
            </a:xfrm>
          </p:grpSpPr>
          <p:sp>
            <p:nvSpPr>
              <p:cNvPr id="373" name="Google Shape;373;p33"/>
              <p:cNvSpPr/>
              <p:nvPr/>
            </p:nvSpPr>
            <p:spPr>
              <a:xfrm>
                <a:off x="2601618" y="4214808"/>
                <a:ext cx="324803" cy="324793"/>
              </a:xfrm>
              <a:custGeom>
                <a:avLst/>
                <a:gdLst/>
                <a:ahLst/>
                <a:cxnLst/>
                <a:rect l="l" t="t" r="r" b="b"/>
                <a:pathLst>
                  <a:path w="4231" h="4231" extrusionOk="0">
                    <a:moveTo>
                      <a:pt x="4230" y="2118"/>
                    </a:moveTo>
                    <a:cubicBezTo>
                      <a:pt x="4230" y="3280"/>
                      <a:pt x="3281" y="4230"/>
                      <a:pt x="2113" y="4230"/>
                    </a:cubicBezTo>
                    <a:cubicBezTo>
                      <a:pt x="944" y="4230"/>
                      <a:pt x="1" y="3280"/>
                      <a:pt x="1" y="2118"/>
                    </a:cubicBezTo>
                    <a:cubicBezTo>
                      <a:pt x="1" y="950"/>
                      <a:pt x="944" y="0"/>
                      <a:pt x="2113" y="0"/>
                    </a:cubicBezTo>
                    <a:cubicBezTo>
                      <a:pt x="3281" y="0"/>
                      <a:pt x="4230" y="950"/>
                      <a:pt x="4230" y="211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332150" y="2479887"/>
                <a:ext cx="187378" cy="187402"/>
              </a:xfrm>
              <a:custGeom>
                <a:avLst/>
                <a:gdLst/>
                <a:ahLst/>
                <a:cxnLst/>
                <a:rect l="l" t="t" r="r" b="b"/>
                <a:pathLst>
                  <a:path w="4230" h="4231" extrusionOk="0">
                    <a:moveTo>
                      <a:pt x="4230" y="2119"/>
                    </a:moveTo>
                    <a:cubicBezTo>
                      <a:pt x="4230" y="3287"/>
                      <a:pt x="3280" y="4231"/>
                      <a:pt x="2112" y="4231"/>
                    </a:cubicBezTo>
                    <a:cubicBezTo>
                      <a:pt x="944" y="4231"/>
                      <a:pt x="0" y="3287"/>
                      <a:pt x="0" y="2119"/>
                    </a:cubicBezTo>
                    <a:cubicBezTo>
                      <a:pt x="0" y="950"/>
                      <a:pt x="944" y="1"/>
                      <a:pt x="2112" y="1"/>
                    </a:cubicBezTo>
                    <a:cubicBezTo>
                      <a:pt x="3280" y="1"/>
                      <a:pt x="4230" y="950"/>
                      <a:pt x="4230" y="211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293087" y="273641"/>
                <a:ext cx="181266" cy="181242"/>
              </a:xfrm>
              <a:custGeom>
                <a:avLst/>
                <a:gdLst/>
                <a:ahLst/>
                <a:cxnLst/>
                <a:rect l="l" t="t" r="r" b="b"/>
                <a:pathLst>
                  <a:path w="3298" h="3298" extrusionOk="0">
                    <a:moveTo>
                      <a:pt x="3298" y="1646"/>
                    </a:moveTo>
                    <a:cubicBezTo>
                      <a:pt x="3298" y="2555"/>
                      <a:pt x="2556" y="3298"/>
                      <a:pt x="1646" y="3298"/>
                    </a:cubicBezTo>
                    <a:cubicBezTo>
                      <a:pt x="737" y="3298"/>
                      <a:pt x="0" y="2555"/>
                      <a:pt x="0" y="1646"/>
                    </a:cubicBezTo>
                    <a:cubicBezTo>
                      <a:pt x="0" y="737"/>
                      <a:pt x="737" y="0"/>
                      <a:pt x="1646" y="0"/>
                    </a:cubicBezTo>
                    <a:cubicBezTo>
                      <a:pt x="2556" y="0"/>
                      <a:pt x="3298" y="737"/>
                      <a:pt x="3298" y="16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1038559" y="4453324"/>
                <a:ext cx="192303" cy="192296"/>
              </a:xfrm>
              <a:custGeom>
                <a:avLst/>
                <a:gdLst/>
                <a:ahLst/>
                <a:cxnLst/>
                <a:rect l="l" t="t" r="r" b="b"/>
                <a:pathLst>
                  <a:path w="2505" h="2505" extrusionOk="0">
                    <a:moveTo>
                      <a:pt x="2504" y="1255"/>
                    </a:moveTo>
                    <a:cubicBezTo>
                      <a:pt x="2504" y="1946"/>
                      <a:pt x="1946" y="2504"/>
                      <a:pt x="1256" y="2504"/>
                    </a:cubicBezTo>
                    <a:cubicBezTo>
                      <a:pt x="559" y="2504"/>
                      <a:pt x="1" y="1946"/>
                      <a:pt x="1" y="1255"/>
                    </a:cubicBezTo>
                    <a:cubicBezTo>
                      <a:pt x="1" y="559"/>
                      <a:pt x="559" y="1"/>
                      <a:pt x="1256" y="1"/>
                    </a:cubicBezTo>
                    <a:cubicBezTo>
                      <a:pt x="1946" y="1"/>
                      <a:pt x="2504" y="559"/>
                      <a:pt x="2504" y="12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34250" y="2832705"/>
                <a:ext cx="192226" cy="192220"/>
              </a:xfrm>
              <a:custGeom>
                <a:avLst/>
                <a:gdLst/>
                <a:ahLst/>
                <a:cxnLst/>
                <a:rect l="l" t="t" r="r" b="b"/>
                <a:pathLst>
                  <a:path w="2504" h="2504" extrusionOk="0">
                    <a:moveTo>
                      <a:pt x="2504" y="1249"/>
                    </a:moveTo>
                    <a:cubicBezTo>
                      <a:pt x="2504" y="1940"/>
                      <a:pt x="1945" y="2504"/>
                      <a:pt x="1255" y="2504"/>
                    </a:cubicBezTo>
                    <a:cubicBezTo>
                      <a:pt x="564" y="2504"/>
                      <a:pt x="0" y="1940"/>
                      <a:pt x="0" y="1249"/>
                    </a:cubicBezTo>
                    <a:cubicBezTo>
                      <a:pt x="0" y="558"/>
                      <a:pt x="564" y="0"/>
                      <a:pt x="1255" y="0"/>
                    </a:cubicBezTo>
                    <a:cubicBezTo>
                      <a:pt x="1945" y="0"/>
                      <a:pt x="2504" y="558"/>
                      <a:pt x="2504" y="12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1464919" y="461450"/>
                <a:ext cx="510350" cy="510334"/>
              </a:xfrm>
              <a:custGeom>
                <a:avLst/>
                <a:gdLst/>
                <a:ahLst/>
                <a:cxnLst/>
                <a:rect l="l" t="t" r="r" b="b"/>
                <a:pathLst>
                  <a:path w="6648" h="6648" extrusionOk="0">
                    <a:moveTo>
                      <a:pt x="6648" y="3327"/>
                    </a:moveTo>
                    <a:cubicBezTo>
                      <a:pt x="6648" y="5162"/>
                      <a:pt x="5157" y="6647"/>
                      <a:pt x="3327" y="6647"/>
                    </a:cubicBezTo>
                    <a:cubicBezTo>
                      <a:pt x="1491" y="6647"/>
                      <a:pt x="1" y="5162"/>
                      <a:pt x="1" y="3327"/>
                    </a:cubicBezTo>
                    <a:cubicBezTo>
                      <a:pt x="1" y="1491"/>
                      <a:pt x="1491" y="0"/>
                      <a:pt x="3327" y="0"/>
                    </a:cubicBezTo>
                    <a:cubicBezTo>
                      <a:pt x="5157" y="0"/>
                      <a:pt x="6648" y="1491"/>
                      <a:pt x="6648" y="3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627777" y="1786738"/>
                <a:ext cx="324727" cy="324793"/>
              </a:xfrm>
              <a:custGeom>
                <a:avLst/>
                <a:gdLst/>
                <a:ahLst/>
                <a:cxnLst/>
                <a:rect l="l" t="t" r="r" b="b"/>
                <a:pathLst>
                  <a:path w="4230" h="4231" extrusionOk="0">
                    <a:moveTo>
                      <a:pt x="4230" y="2113"/>
                    </a:moveTo>
                    <a:cubicBezTo>
                      <a:pt x="4230" y="3281"/>
                      <a:pt x="3280" y="4231"/>
                      <a:pt x="2112" y="4231"/>
                    </a:cubicBezTo>
                    <a:cubicBezTo>
                      <a:pt x="950" y="4231"/>
                      <a:pt x="0" y="3281"/>
                      <a:pt x="0" y="2113"/>
                    </a:cubicBezTo>
                    <a:cubicBezTo>
                      <a:pt x="0" y="945"/>
                      <a:pt x="950" y="1"/>
                      <a:pt x="2112" y="1"/>
                    </a:cubicBezTo>
                    <a:cubicBezTo>
                      <a:pt x="3280" y="1"/>
                      <a:pt x="4230" y="945"/>
                      <a:pt x="4230" y="211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782300" y="4555574"/>
                <a:ext cx="2362761" cy="253182"/>
              </a:xfrm>
              <a:custGeom>
                <a:avLst/>
                <a:gdLst/>
                <a:ahLst/>
                <a:cxnLst/>
                <a:rect l="l" t="t" r="r" b="b"/>
                <a:pathLst>
                  <a:path w="34075" h="8058" extrusionOk="0">
                    <a:moveTo>
                      <a:pt x="34075" y="4029"/>
                    </a:moveTo>
                    <a:cubicBezTo>
                      <a:pt x="34075" y="6256"/>
                      <a:pt x="26444" y="8057"/>
                      <a:pt x="17041" y="8057"/>
                    </a:cubicBezTo>
                    <a:cubicBezTo>
                      <a:pt x="7632" y="8057"/>
                      <a:pt x="1" y="6256"/>
                      <a:pt x="1" y="4029"/>
                    </a:cubicBezTo>
                    <a:cubicBezTo>
                      <a:pt x="1" y="1807"/>
                      <a:pt x="7632" y="0"/>
                      <a:pt x="17041" y="0"/>
                    </a:cubicBezTo>
                    <a:cubicBezTo>
                      <a:pt x="26444" y="0"/>
                      <a:pt x="34075" y="1807"/>
                      <a:pt x="34075" y="4029"/>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535627" y="4051294"/>
                <a:ext cx="926891" cy="682211"/>
              </a:xfrm>
              <a:custGeom>
                <a:avLst/>
                <a:gdLst/>
                <a:ahLst/>
                <a:cxnLst/>
                <a:rect l="l" t="t" r="r" b="b"/>
                <a:pathLst>
                  <a:path w="12074" h="8887" extrusionOk="0">
                    <a:moveTo>
                      <a:pt x="5151" y="8881"/>
                    </a:moveTo>
                    <a:cubicBezTo>
                      <a:pt x="5013" y="8869"/>
                      <a:pt x="4886" y="8840"/>
                      <a:pt x="4754" y="8800"/>
                    </a:cubicBezTo>
                    <a:lnTo>
                      <a:pt x="1600" y="7707"/>
                    </a:lnTo>
                    <a:cubicBezTo>
                      <a:pt x="599" y="7361"/>
                      <a:pt x="0" y="6435"/>
                      <a:pt x="190" y="5549"/>
                    </a:cubicBezTo>
                    <a:lnTo>
                      <a:pt x="1180" y="858"/>
                    </a:lnTo>
                    <a:cubicBezTo>
                      <a:pt x="1197" y="778"/>
                      <a:pt x="1266" y="720"/>
                      <a:pt x="1358" y="715"/>
                    </a:cubicBezTo>
                    <a:lnTo>
                      <a:pt x="8621" y="7"/>
                    </a:lnTo>
                    <a:cubicBezTo>
                      <a:pt x="8696" y="1"/>
                      <a:pt x="8776" y="30"/>
                      <a:pt x="8828" y="82"/>
                    </a:cubicBezTo>
                    <a:cubicBezTo>
                      <a:pt x="8880" y="133"/>
                      <a:pt x="8897" y="202"/>
                      <a:pt x="8886" y="260"/>
                    </a:cubicBezTo>
                    <a:lnTo>
                      <a:pt x="7591" y="4634"/>
                    </a:lnTo>
                    <a:lnTo>
                      <a:pt x="7591" y="4634"/>
                    </a:lnTo>
                    <a:cubicBezTo>
                      <a:pt x="7366" y="5399"/>
                      <a:pt x="7890" y="6210"/>
                      <a:pt x="8799" y="6498"/>
                    </a:cubicBezTo>
                    <a:lnTo>
                      <a:pt x="11803" y="7448"/>
                    </a:lnTo>
                    <a:cubicBezTo>
                      <a:pt x="11964" y="7499"/>
                      <a:pt x="12074" y="7626"/>
                      <a:pt x="12062" y="7764"/>
                    </a:cubicBezTo>
                    <a:cubicBezTo>
                      <a:pt x="12057" y="7902"/>
                      <a:pt x="11947" y="8006"/>
                      <a:pt x="11786" y="8029"/>
                    </a:cubicBezTo>
                    <a:lnTo>
                      <a:pt x="5438" y="8881"/>
                    </a:lnTo>
                    <a:cubicBezTo>
                      <a:pt x="5352" y="8886"/>
                      <a:pt x="5254" y="8886"/>
                      <a:pt x="5151" y="8881"/>
                    </a:cubicBezTo>
                    <a:close/>
                    <a:moveTo>
                      <a:pt x="1583" y="1071"/>
                    </a:moveTo>
                    <a:lnTo>
                      <a:pt x="610" y="5641"/>
                    </a:lnTo>
                    <a:cubicBezTo>
                      <a:pt x="461" y="6349"/>
                      <a:pt x="944" y="7079"/>
                      <a:pt x="1732" y="7356"/>
                    </a:cubicBezTo>
                    <a:lnTo>
                      <a:pt x="4892" y="8438"/>
                    </a:lnTo>
                    <a:cubicBezTo>
                      <a:pt x="5036" y="8489"/>
                      <a:pt x="5197" y="8507"/>
                      <a:pt x="5346" y="8484"/>
                    </a:cubicBezTo>
                    <a:lnTo>
                      <a:pt x="11257" y="7684"/>
                    </a:lnTo>
                    <a:lnTo>
                      <a:pt x="8667" y="6855"/>
                    </a:lnTo>
                    <a:cubicBezTo>
                      <a:pt x="7533" y="6492"/>
                      <a:pt x="6866" y="5462"/>
                      <a:pt x="7153" y="4507"/>
                    </a:cubicBezTo>
                    <a:lnTo>
                      <a:pt x="8350" y="427"/>
                    </a:lnTo>
                    <a:close/>
                    <a:moveTo>
                      <a:pt x="7366" y="4570"/>
                    </a:move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553284" y="4069027"/>
                <a:ext cx="908390" cy="648971"/>
              </a:xfrm>
              <a:custGeom>
                <a:avLst/>
                <a:gdLst/>
                <a:ahLst/>
                <a:cxnLst/>
                <a:rect l="l" t="t" r="r" b="b"/>
                <a:pathLst>
                  <a:path w="11833" h="8454" extrusionOk="0">
                    <a:moveTo>
                      <a:pt x="11585" y="7153"/>
                    </a:moveTo>
                    <a:lnTo>
                      <a:pt x="8564" y="6233"/>
                    </a:lnTo>
                    <a:cubicBezTo>
                      <a:pt x="7689" y="5956"/>
                      <a:pt x="7188" y="5174"/>
                      <a:pt x="7401" y="4437"/>
                    </a:cubicBezTo>
                    <a:lnTo>
                      <a:pt x="8638" y="248"/>
                    </a:lnTo>
                    <a:cubicBezTo>
                      <a:pt x="8661" y="190"/>
                      <a:pt x="8638" y="115"/>
                      <a:pt x="8592" y="75"/>
                    </a:cubicBezTo>
                    <a:cubicBezTo>
                      <a:pt x="8541" y="23"/>
                      <a:pt x="8466" y="0"/>
                      <a:pt x="8391" y="6"/>
                    </a:cubicBezTo>
                    <a:lnTo>
                      <a:pt x="1307" y="581"/>
                    </a:lnTo>
                    <a:cubicBezTo>
                      <a:pt x="1226" y="587"/>
                      <a:pt x="1151" y="650"/>
                      <a:pt x="1134" y="725"/>
                    </a:cubicBezTo>
                    <a:lnTo>
                      <a:pt x="179" y="5237"/>
                    </a:lnTo>
                    <a:cubicBezTo>
                      <a:pt x="0" y="6095"/>
                      <a:pt x="576" y="6987"/>
                      <a:pt x="1537" y="7315"/>
                    </a:cubicBezTo>
                    <a:lnTo>
                      <a:pt x="4575" y="8368"/>
                    </a:lnTo>
                    <a:cubicBezTo>
                      <a:pt x="4696" y="8408"/>
                      <a:pt x="4829" y="8437"/>
                      <a:pt x="4955" y="8448"/>
                    </a:cubicBezTo>
                    <a:cubicBezTo>
                      <a:pt x="5047" y="8454"/>
                      <a:pt x="5145" y="8448"/>
                      <a:pt x="5237" y="8437"/>
                    </a:cubicBezTo>
                    <a:lnTo>
                      <a:pt x="11568" y="7597"/>
                    </a:lnTo>
                    <a:cubicBezTo>
                      <a:pt x="11723" y="7573"/>
                      <a:pt x="11832" y="7516"/>
                      <a:pt x="11832" y="7412"/>
                    </a:cubicBezTo>
                    <a:cubicBezTo>
                      <a:pt x="11832" y="7326"/>
                      <a:pt x="11740" y="7194"/>
                      <a:pt x="11585" y="7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700629" y="2436189"/>
                <a:ext cx="2361445" cy="1971248"/>
              </a:xfrm>
              <a:custGeom>
                <a:avLst/>
                <a:gdLst/>
                <a:ahLst/>
                <a:cxnLst/>
                <a:rect l="l" t="t" r="r" b="b"/>
                <a:pathLst>
                  <a:path w="30761" h="25679" extrusionOk="0">
                    <a:moveTo>
                      <a:pt x="29931" y="23601"/>
                    </a:moveTo>
                    <a:lnTo>
                      <a:pt x="1474" y="25638"/>
                    </a:lnTo>
                    <a:cubicBezTo>
                      <a:pt x="881" y="25678"/>
                      <a:pt x="375" y="25178"/>
                      <a:pt x="369" y="24516"/>
                    </a:cubicBezTo>
                    <a:lnTo>
                      <a:pt x="6" y="1215"/>
                    </a:lnTo>
                    <a:cubicBezTo>
                      <a:pt x="1" y="559"/>
                      <a:pt x="570" y="12"/>
                      <a:pt x="1635" y="0"/>
                    </a:cubicBezTo>
                    <a:lnTo>
                      <a:pt x="29373" y="1059"/>
                    </a:lnTo>
                    <a:cubicBezTo>
                      <a:pt x="29834" y="1071"/>
                      <a:pt x="30219" y="1548"/>
                      <a:pt x="30236" y="2124"/>
                    </a:cubicBezTo>
                    <a:lnTo>
                      <a:pt x="30754" y="22496"/>
                    </a:lnTo>
                    <a:cubicBezTo>
                      <a:pt x="30760" y="23071"/>
                      <a:pt x="30403" y="23566"/>
                      <a:pt x="29931" y="2360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754981" y="2433963"/>
                <a:ext cx="2362750" cy="1968178"/>
              </a:xfrm>
              <a:custGeom>
                <a:avLst/>
                <a:gdLst/>
                <a:ahLst/>
                <a:cxnLst/>
                <a:rect l="l" t="t" r="r" b="b"/>
                <a:pathLst>
                  <a:path w="30778" h="25639" extrusionOk="0">
                    <a:moveTo>
                      <a:pt x="29954" y="23572"/>
                    </a:moveTo>
                    <a:lnTo>
                      <a:pt x="1479" y="25592"/>
                    </a:lnTo>
                    <a:cubicBezTo>
                      <a:pt x="875" y="25638"/>
                      <a:pt x="380" y="25132"/>
                      <a:pt x="369" y="24470"/>
                    </a:cubicBezTo>
                    <a:lnTo>
                      <a:pt x="6" y="1163"/>
                    </a:lnTo>
                    <a:cubicBezTo>
                      <a:pt x="0" y="513"/>
                      <a:pt x="472" y="1"/>
                      <a:pt x="1071" y="18"/>
                    </a:cubicBezTo>
                    <a:lnTo>
                      <a:pt x="29385" y="1019"/>
                    </a:lnTo>
                    <a:cubicBezTo>
                      <a:pt x="29845" y="1036"/>
                      <a:pt x="30230" y="1520"/>
                      <a:pt x="30248" y="2084"/>
                    </a:cubicBezTo>
                    <a:lnTo>
                      <a:pt x="30766" y="22462"/>
                    </a:lnTo>
                    <a:cubicBezTo>
                      <a:pt x="30777" y="23049"/>
                      <a:pt x="30415" y="23544"/>
                      <a:pt x="29954" y="2357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754059" y="2433963"/>
                <a:ext cx="2359219" cy="1751701"/>
              </a:xfrm>
              <a:custGeom>
                <a:avLst/>
                <a:gdLst/>
                <a:ahLst/>
                <a:cxnLst/>
                <a:rect l="l" t="t" r="r" b="b"/>
                <a:pathLst>
                  <a:path w="30732" h="22819" extrusionOk="0">
                    <a:moveTo>
                      <a:pt x="30732" y="21017"/>
                    </a:moveTo>
                    <a:lnTo>
                      <a:pt x="30254" y="2084"/>
                    </a:lnTo>
                    <a:cubicBezTo>
                      <a:pt x="30237" y="1508"/>
                      <a:pt x="29851" y="1036"/>
                      <a:pt x="29391" y="1019"/>
                    </a:cubicBezTo>
                    <a:lnTo>
                      <a:pt x="1077" y="18"/>
                    </a:lnTo>
                    <a:cubicBezTo>
                      <a:pt x="479" y="1"/>
                      <a:pt x="1" y="507"/>
                      <a:pt x="12" y="1163"/>
                    </a:cubicBezTo>
                    <a:lnTo>
                      <a:pt x="346" y="2281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854394" y="2555025"/>
                <a:ext cx="2180274" cy="1505208"/>
              </a:xfrm>
              <a:custGeom>
                <a:avLst/>
                <a:gdLst/>
                <a:ahLst/>
                <a:cxnLst/>
                <a:rect l="l" t="t" r="r" b="b"/>
                <a:pathLst>
                  <a:path w="28401" h="19608" extrusionOk="0">
                    <a:moveTo>
                      <a:pt x="28400" y="18128"/>
                    </a:moveTo>
                    <a:lnTo>
                      <a:pt x="317" y="19607"/>
                    </a:lnTo>
                    <a:lnTo>
                      <a:pt x="0" y="0"/>
                    </a:lnTo>
                    <a:lnTo>
                      <a:pt x="27957" y="806"/>
                    </a:lnTo>
                    <a:close/>
                  </a:path>
                </a:pathLst>
              </a:custGeom>
              <a:solidFill>
                <a:srgbClr val="D1E0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861917" y="2562932"/>
                <a:ext cx="2166072" cy="1488013"/>
              </a:xfrm>
              <a:custGeom>
                <a:avLst/>
                <a:gdLst/>
                <a:ahLst/>
                <a:cxnLst/>
                <a:rect l="l" t="t" r="r" b="b"/>
                <a:pathLst>
                  <a:path w="28216" h="19384" extrusionOk="0">
                    <a:moveTo>
                      <a:pt x="317" y="19383"/>
                    </a:moveTo>
                    <a:lnTo>
                      <a:pt x="0" y="1"/>
                    </a:lnTo>
                    <a:lnTo>
                      <a:pt x="27784" y="795"/>
                    </a:lnTo>
                    <a:lnTo>
                      <a:pt x="28216" y="179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946285" y="2963656"/>
                <a:ext cx="1165024" cy="956952"/>
              </a:xfrm>
              <a:custGeom>
                <a:avLst/>
                <a:gdLst/>
                <a:ahLst/>
                <a:cxnLst/>
                <a:rect l="l" t="t" r="r" b="b"/>
                <a:pathLst>
                  <a:path w="15176" h="12466" extrusionOk="0">
                    <a:moveTo>
                      <a:pt x="4621" y="6308"/>
                    </a:moveTo>
                    <a:cubicBezTo>
                      <a:pt x="4621" y="6308"/>
                      <a:pt x="6123" y="12466"/>
                      <a:pt x="10647" y="12132"/>
                    </a:cubicBezTo>
                    <a:cubicBezTo>
                      <a:pt x="15176" y="11804"/>
                      <a:pt x="14698" y="478"/>
                      <a:pt x="14698" y="478"/>
                    </a:cubicBezTo>
                    <a:lnTo>
                      <a:pt x="4829" y="1"/>
                    </a:lnTo>
                    <a:cubicBezTo>
                      <a:pt x="4829" y="1"/>
                      <a:pt x="0" y="5853"/>
                      <a:pt x="892" y="7465"/>
                    </a:cubicBezTo>
                    <a:cubicBezTo>
                      <a:pt x="1784" y="9076"/>
                      <a:pt x="4621" y="6308"/>
                      <a:pt x="4621" y="630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2297236" y="2111003"/>
                <a:ext cx="1038741" cy="893391"/>
              </a:xfrm>
              <a:custGeom>
                <a:avLst/>
                <a:gdLst/>
                <a:ahLst/>
                <a:cxnLst/>
                <a:rect l="l" t="t" r="r" b="b"/>
                <a:pathLst>
                  <a:path w="13531" h="11638" extrusionOk="0">
                    <a:moveTo>
                      <a:pt x="0" y="7137"/>
                    </a:moveTo>
                    <a:cubicBezTo>
                      <a:pt x="0" y="6055"/>
                      <a:pt x="547" y="5048"/>
                      <a:pt x="1445" y="4467"/>
                    </a:cubicBezTo>
                    <a:cubicBezTo>
                      <a:pt x="3827" y="2936"/>
                      <a:pt x="8834" y="1"/>
                      <a:pt x="10848" y="1042"/>
                    </a:cubicBezTo>
                    <a:cubicBezTo>
                      <a:pt x="13530" y="2435"/>
                      <a:pt x="2855" y="11637"/>
                      <a:pt x="1134" y="10348"/>
                    </a:cubicBezTo>
                    <a:cubicBezTo>
                      <a:pt x="225" y="9669"/>
                      <a:pt x="6" y="8276"/>
                      <a:pt x="0" y="71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290433" y="2270065"/>
                <a:ext cx="1332914" cy="1718999"/>
              </a:xfrm>
              <a:custGeom>
                <a:avLst/>
                <a:gdLst/>
                <a:ahLst/>
                <a:cxnLst/>
                <a:rect l="l" t="t" r="r" b="b"/>
                <a:pathLst>
                  <a:path w="17363" h="22393" extrusionOk="0">
                    <a:moveTo>
                      <a:pt x="7890" y="21149"/>
                    </a:moveTo>
                    <a:cubicBezTo>
                      <a:pt x="2331" y="22393"/>
                      <a:pt x="0" y="12563"/>
                      <a:pt x="1577" y="5019"/>
                    </a:cubicBezTo>
                    <a:cubicBezTo>
                      <a:pt x="2049" y="2740"/>
                      <a:pt x="4080" y="1"/>
                      <a:pt x="6647" y="127"/>
                    </a:cubicBezTo>
                    <a:lnTo>
                      <a:pt x="15343" y="1140"/>
                    </a:lnTo>
                    <a:cubicBezTo>
                      <a:pt x="17322" y="2348"/>
                      <a:pt x="17363" y="5353"/>
                      <a:pt x="16747" y="8546"/>
                    </a:cubicBezTo>
                    <a:cubicBezTo>
                      <a:pt x="15768" y="13657"/>
                      <a:pt x="12695" y="20068"/>
                      <a:pt x="7890" y="2114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638956" y="2397268"/>
                <a:ext cx="933109" cy="1358510"/>
              </a:xfrm>
              <a:custGeom>
                <a:avLst/>
                <a:gdLst/>
                <a:ahLst/>
                <a:cxnLst/>
                <a:rect l="l" t="t" r="r" b="b"/>
                <a:pathLst>
                  <a:path w="12155" h="17697" extrusionOk="0">
                    <a:moveTo>
                      <a:pt x="10354" y="628"/>
                    </a:moveTo>
                    <a:cubicBezTo>
                      <a:pt x="9358" y="1313"/>
                      <a:pt x="3005" y="2602"/>
                      <a:pt x="156" y="881"/>
                    </a:cubicBezTo>
                    <a:cubicBezTo>
                      <a:pt x="1" y="2199"/>
                      <a:pt x="1261" y="5198"/>
                      <a:pt x="1854" y="8052"/>
                    </a:cubicBezTo>
                    <a:cubicBezTo>
                      <a:pt x="2775" y="12426"/>
                      <a:pt x="4864" y="17697"/>
                      <a:pt x="6630" y="16114"/>
                    </a:cubicBezTo>
                    <a:cubicBezTo>
                      <a:pt x="10072" y="13036"/>
                      <a:pt x="11608" y="7770"/>
                      <a:pt x="11908" y="4616"/>
                    </a:cubicBezTo>
                    <a:cubicBezTo>
                      <a:pt x="12155" y="1923"/>
                      <a:pt x="11263" y="1"/>
                      <a:pt x="10354" y="628"/>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597121" y="2215241"/>
                <a:ext cx="891876" cy="343381"/>
              </a:xfrm>
              <a:custGeom>
                <a:avLst/>
                <a:gdLst/>
                <a:ahLst/>
                <a:cxnLst/>
                <a:rect l="l" t="t" r="r" b="b"/>
                <a:pathLst>
                  <a:path w="13237" h="4473" extrusionOk="0">
                    <a:moveTo>
                      <a:pt x="13237" y="2539"/>
                    </a:moveTo>
                    <a:cubicBezTo>
                      <a:pt x="13237" y="3609"/>
                      <a:pt x="10676" y="4472"/>
                      <a:pt x="7229" y="4467"/>
                    </a:cubicBezTo>
                    <a:cubicBezTo>
                      <a:pt x="3407" y="4461"/>
                      <a:pt x="1" y="3408"/>
                      <a:pt x="1" y="2124"/>
                    </a:cubicBezTo>
                    <a:cubicBezTo>
                      <a:pt x="1" y="835"/>
                      <a:pt x="3407" y="1"/>
                      <a:pt x="7229" y="231"/>
                    </a:cubicBezTo>
                    <a:cubicBezTo>
                      <a:pt x="10676" y="438"/>
                      <a:pt x="13237" y="1468"/>
                      <a:pt x="13237" y="25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464925" y="1398911"/>
                <a:ext cx="1239718" cy="1054521"/>
              </a:xfrm>
              <a:custGeom>
                <a:avLst/>
                <a:gdLst/>
                <a:ahLst/>
                <a:cxnLst/>
                <a:rect l="l" t="t" r="r" b="b"/>
                <a:pathLst>
                  <a:path w="16149" h="13737" extrusionOk="0">
                    <a:moveTo>
                      <a:pt x="16148" y="8074"/>
                    </a:moveTo>
                    <a:cubicBezTo>
                      <a:pt x="16148" y="11233"/>
                      <a:pt x="13127" y="13737"/>
                      <a:pt x="8978" y="13656"/>
                    </a:cubicBezTo>
                    <a:cubicBezTo>
                      <a:pt x="4282" y="13570"/>
                      <a:pt x="0" y="10272"/>
                      <a:pt x="0" y="6319"/>
                    </a:cubicBezTo>
                    <a:cubicBezTo>
                      <a:pt x="0" y="2359"/>
                      <a:pt x="4288" y="0"/>
                      <a:pt x="8978" y="927"/>
                    </a:cubicBezTo>
                    <a:cubicBezTo>
                      <a:pt x="13121" y="1755"/>
                      <a:pt x="16148" y="4915"/>
                      <a:pt x="16148" y="80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566948" y="1676347"/>
                <a:ext cx="1070523" cy="622487"/>
              </a:xfrm>
              <a:custGeom>
                <a:avLst/>
                <a:gdLst/>
                <a:ahLst/>
                <a:cxnLst/>
                <a:rect l="l" t="t" r="r" b="b"/>
                <a:pathLst>
                  <a:path w="13945" h="8109" extrusionOk="0">
                    <a:moveTo>
                      <a:pt x="12241" y="1634"/>
                    </a:moveTo>
                    <a:lnTo>
                      <a:pt x="2372" y="184"/>
                    </a:lnTo>
                    <a:cubicBezTo>
                      <a:pt x="1083" y="0"/>
                      <a:pt x="1" y="875"/>
                      <a:pt x="1" y="2158"/>
                    </a:cubicBezTo>
                    <a:lnTo>
                      <a:pt x="1" y="3205"/>
                    </a:lnTo>
                    <a:cubicBezTo>
                      <a:pt x="1" y="4489"/>
                      <a:pt x="1083" y="5611"/>
                      <a:pt x="2372" y="5703"/>
                    </a:cubicBezTo>
                    <a:lnTo>
                      <a:pt x="2832" y="5738"/>
                    </a:lnTo>
                    <a:cubicBezTo>
                      <a:pt x="3644" y="5795"/>
                      <a:pt x="4392" y="6209"/>
                      <a:pt x="4875" y="6825"/>
                    </a:cubicBezTo>
                    <a:cubicBezTo>
                      <a:pt x="5405" y="7510"/>
                      <a:pt x="6463" y="8005"/>
                      <a:pt x="7643" y="8057"/>
                    </a:cubicBezTo>
                    <a:cubicBezTo>
                      <a:pt x="8788" y="8109"/>
                      <a:pt x="9744" y="7740"/>
                      <a:pt x="10210" y="7159"/>
                    </a:cubicBezTo>
                    <a:cubicBezTo>
                      <a:pt x="10618" y="6641"/>
                      <a:pt x="11240" y="6365"/>
                      <a:pt x="11879" y="6417"/>
                    </a:cubicBezTo>
                    <a:lnTo>
                      <a:pt x="12230" y="6445"/>
                    </a:lnTo>
                    <a:cubicBezTo>
                      <a:pt x="13179" y="6514"/>
                      <a:pt x="13927" y="5720"/>
                      <a:pt x="13927" y="4661"/>
                    </a:cubicBezTo>
                    <a:lnTo>
                      <a:pt x="13927" y="3798"/>
                    </a:lnTo>
                    <a:cubicBezTo>
                      <a:pt x="13945" y="2739"/>
                      <a:pt x="13191" y="1767"/>
                      <a:pt x="12241" y="1634"/>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1659760" y="1744209"/>
                <a:ext cx="912305" cy="381906"/>
              </a:xfrm>
              <a:custGeom>
                <a:avLst/>
                <a:gdLst/>
                <a:ahLst/>
                <a:cxnLst/>
                <a:rect l="l" t="t" r="r" b="b"/>
                <a:pathLst>
                  <a:path w="11884" h="4975" extrusionOk="0">
                    <a:moveTo>
                      <a:pt x="1663" y="1"/>
                    </a:moveTo>
                    <a:cubicBezTo>
                      <a:pt x="732" y="1"/>
                      <a:pt x="0" y="655"/>
                      <a:pt x="0" y="1568"/>
                    </a:cubicBezTo>
                    <a:lnTo>
                      <a:pt x="0" y="2298"/>
                    </a:lnTo>
                    <a:cubicBezTo>
                      <a:pt x="0" y="3300"/>
                      <a:pt x="881" y="4186"/>
                      <a:pt x="1940" y="4272"/>
                    </a:cubicBezTo>
                    <a:lnTo>
                      <a:pt x="10428" y="4969"/>
                    </a:lnTo>
                    <a:cubicBezTo>
                      <a:pt x="10471" y="4973"/>
                      <a:pt x="10514" y="4975"/>
                      <a:pt x="10557" y="4975"/>
                    </a:cubicBezTo>
                    <a:cubicBezTo>
                      <a:pt x="11306" y="4975"/>
                      <a:pt x="11884" y="4359"/>
                      <a:pt x="11878" y="3553"/>
                    </a:cubicBezTo>
                    <a:lnTo>
                      <a:pt x="11878" y="2931"/>
                    </a:lnTo>
                    <a:cubicBezTo>
                      <a:pt x="11878" y="2091"/>
                      <a:pt x="11239" y="1314"/>
                      <a:pt x="10428" y="1199"/>
                    </a:cubicBezTo>
                    <a:lnTo>
                      <a:pt x="1940" y="20"/>
                    </a:lnTo>
                    <a:cubicBezTo>
                      <a:pt x="1846" y="7"/>
                      <a:pt x="1753" y="1"/>
                      <a:pt x="1663"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1869181" y="1868649"/>
                <a:ext cx="542977" cy="150920"/>
              </a:xfrm>
              <a:custGeom>
                <a:avLst/>
                <a:gdLst/>
                <a:ahLst/>
                <a:cxnLst/>
                <a:rect l="l" t="t" r="r" b="b"/>
                <a:pathLst>
                  <a:path w="7073" h="1966" extrusionOk="0">
                    <a:moveTo>
                      <a:pt x="816" y="1"/>
                    </a:moveTo>
                    <a:cubicBezTo>
                      <a:pt x="355" y="1"/>
                      <a:pt x="0" y="251"/>
                      <a:pt x="0" y="608"/>
                    </a:cubicBezTo>
                    <a:cubicBezTo>
                      <a:pt x="0" y="1005"/>
                      <a:pt x="437" y="1368"/>
                      <a:pt x="973" y="1420"/>
                    </a:cubicBezTo>
                    <a:cubicBezTo>
                      <a:pt x="1020" y="1425"/>
                      <a:pt x="1067" y="1428"/>
                      <a:pt x="1112" y="1428"/>
                    </a:cubicBezTo>
                    <a:cubicBezTo>
                      <a:pt x="1570" y="1428"/>
                      <a:pt x="1922" y="1173"/>
                      <a:pt x="1922" y="827"/>
                    </a:cubicBezTo>
                    <a:cubicBezTo>
                      <a:pt x="1922" y="442"/>
                      <a:pt x="1502" y="85"/>
                      <a:pt x="973" y="10"/>
                    </a:cubicBezTo>
                    <a:cubicBezTo>
                      <a:pt x="919" y="4"/>
                      <a:pt x="867" y="1"/>
                      <a:pt x="816" y="1"/>
                    </a:cubicBezTo>
                    <a:close/>
                    <a:moveTo>
                      <a:pt x="6129" y="642"/>
                    </a:moveTo>
                    <a:cubicBezTo>
                      <a:pt x="5726" y="642"/>
                      <a:pt x="5415" y="877"/>
                      <a:pt x="5415" y="1213"/>
                    </a:cubicBezTo>
                    <a:cubicBezTo>
                      <a:pt x="5415" y="1581"/>
                      <a:pt x="5789" y="1909"/>
                      <a:pt x="6250" y="1961"/>
                    </a:cubicBezTo>
                    <a:cubicBezTo>
                      <a:pt x="6282" y="1964"/>
                      <a:pt x="6314" y="1965"/>
                      <a:pt x="6346" y="1965"/>
                    </a:cubicBezTo>
                    <a:cubicBezTo>
                      <a:pt x="6755" y="1965"/>
                      <a:pt x="7073" y="1728"/>
                      <a:pt x="7073" y="1403"/>
                    </a:cubicBezTo>
                    <a:cubicBezTo>
                      <a:pt x="7067" y="1040"/>
                      <a:pt x="6704" y="712"/>
                      <a:pt x="6250" y="649"/>
                    </a:cubicBezTo>
                    <a:cubicBezTo>
                      <a:pt x="6209" y="644"/>
                      <a:pt x="6169" y="642"/>
                      <a:pt x="6129" y="64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1638572" y="1464239"/>
                <a:ext cx="1018781" cy="568215"/>
              </a:xfrm>
              <a:custGeom>
                <a:avLst/>
                <a:gdLst/>
                <a:ahLst/>
                <a:cxnLst/>
                <a:rect l="l" t="t" r="r" b="b"/>
                <a:pathLst>
                  <a:path w="13271" h="7402" extrusionOk="0">
                    <a:moveTo>
                      <a:pt x="6768" y="524"/>
                    </a:moveTo>
                    <a:cubicBezTo>
                      <a:pt x="4028" y="1"/>
                      <a:pt x="1456" y="732"/>
                      <a:pt x="0" y="2337"/>
                    </a:cubicBezTo>
                    <a:cubicBezTo>
                      <a:pt x="414" y="3655"/>
                      <a:pt x="2503" y="5497"/>
                      <a:pt x="5812" y="6486"/>
                    </a:cubicBezTo>
                    <a:cubicBezTo>
                      <a:pt x="8839" y="7401"/>
                      <a:pt x="10934" y="7355"/>
                      <a:pt x="13271" y="6964"/>
                    </a:cubicBezTo>
                    <a:cubicBezTo>
                      <a:pt x="13271" y="4092"/>
                      <a:pt x="10514" y="1244"/>
                      <a:pt x="6768" y="524"/>
                    </a:cubicBez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1435753" y="1242075"/>
                <a:ext cx="1302054" cy="651197"/>
              </a:xfrm>
              <a:custGeom>
                <a:avLst/>
                <a:gdLst/>
                <a:ahLst/>
                <a:cxnLst/>
                <a:rect l="l" t="t" r="r" b="b"/>
                <a:pathLst>
                  <a:path w="16961" h="8483" extrusionOk="0">
                    <a:moveTo>
                      <a:pt x="16960" y="8483"/>
                    </a:moveTo>
                    <a:lnTo>
                      <a:pt x="16442" y="8414"/>
                    </a:lnTo>
                    <a:cubicBezTo>
                      <a:pt x="16442" y="5594"/>
                      <a:pt x="13501" y="2659"/>
                      <a:pt x="9496" y="1778"/>
                    </a:cubicBezTo>
                    <a:cubicBezTo>
                      <a:pt x="4961" y="788"/>
                      <a:pt x="818" y="2745"/>
                      <a:pt x="818" y="6267"/>
                    </a:cubicBezTo>
                    <a:lnTo>
                      <a:pt x="1" y="6152"/>
                    </a:lnTo>
                    <a:cubicBezTo>
                      <a:pt x="1" y="2187"/>
                      <a:pt x="4558" y="0"/>
                      <a:pt x="9496" y="1122"/>
                    </a:cubicBezTo>
                    <a:cubicBezTo>
                      <a:pt x="13818" y="2118"/>
                      <a:pt x="16960" y="5369"/>
                      <a:pt x="16960" y="848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a:off x="2731048" y="1636121"/>
                <a:ext cx="31014" cy="285412"/>
              </a:xfrm>
              <a:custGeom>
                <a:avLst/>
                <a:gdLst/>
                <a:ahLst/>
                <a:cxnLst/>
                <a:rect l="l" t="t" r="r" b="b"/>
                <a:pathLst>
                  <a:path w="404" h="3718" extrusionOk="0">
                    <a:moveTo>
                      <a:pt x="202" y="3701"/>
                    </a:moveTo>
                    <a:lnTo>
                      <a:pt x="202" y="3701"/>
                    </a:lnTo>
                    <a:cubicBezTo>
                      <a:pt x="99" y="3689"/>
                      <a:pt x="1" y="3580"/>
                      <a:pt x="1" y="3453"/>
                    </a:cubicBezTo>
                    <a:lnTo>
                      <a:pt x="1" y="208"/>
                    </a:lnTo>
                    <a:cubicBezTo>
                      <a:pt x="1" y="87"/>
                      <a:pt x="87" y="0"/>
                      <a:pt x="202" y="18"/>
                    </a:cubicBezTo>
                    <a:lnTo>
                      <a:pt x="202" y="18"/>
                    </a:lnTo>
                    <a:cubicBezTo>
                      <a:pt x="311" y="41"/>
                      <a:pt x="404" y="156"/>
                      <a:pt x="404" y="277"/>
                    </a:cubicBezTo>
                    <a:lnTo>
                      <a:pt x="404" y="3511"/>
                    </a:lnTo>
                    <a:cubicBezTo>
                      <a:pt x="404" y="3626"/>
                      <a:pt x="311" y="3718"/>
                      <a:pt x="202" y="37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2356884" y="2088971"/>
                <a:ext cx="391898" cy="288483"/>
              </a:xfrm>
              <a:custGeom>
                <a:avLst/>
                <a:gdLst/>
                <a:ahLst/>
                <a:cxnLst/>
                <a:rect l="l" t="t" r="r" b="b"/>
                <a:pathLst>
                  <a:path w="5105" h="3758" extrusionOk="0">
                    <a:moveTo>
                      <a:pt x="259" y="3758"/>
                    </a:moveTo>
                    <a:cubicBezTo>
                      <a:pt x="127" y="3752"/>
                      <a:pt x="12" y="3643"/>
                      <a:pt x="6" y="3499"/>
                    </a:cubicBezTo>
                    <a:cubicBezTo>
                      <a:pt x="0" y="3355"/>
                      <a:pt x="110" y="3234"/>
                      <a:pt x="242" y="3234"/>
                    </a:cubicBezTo>
                    <a:cubicBezTo>
                      <a:pt x="4155" y="3177"/>
                      <a:pt x="4633" y="328"/>
                      <a:pt x="4656" y="207"/>
                    </a:cubicBezTo>
                    <a:cubicBezTo>
                      <a:pt x="4673" y="75"/>
                      <a:pt x="4783" y="0"/>
                      <a:pt x="4903" y="29"/>
                    </a:cubicBezTo>
                    <a:cubicBezTo>
                      <a:pt x="5019" y="63"/>
                      <a:pt x="5105" y="190"/>
                      <a:pt x="5088" y="322"/>
                    </a:cubicBezTo>
                    <a:cubicBezTo>
                      <a:pt x="5076" y="357"/>
                      <a:pt x="4547" y="3660"/>
                      <a:pt x="271" y="3752"/>
                    </a:cubicBezTo>
                    <a:cubicBezTo>
                      <a:pt x="265" y="3758"/>
                      <a:pt x="265" y="3758"/>
                      <a:pt x="259" y="37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2671016" y="1833566"/>
                <a:ext cx="141406" cy="306676"/>
              </a:xfrm>
              <a:custGeom>
                <a:avLst/>
                <a:gdLst/>
                <a:ahLst/>
                <a:cxnLst/>
                <a:rect l="l" t="t" r="r" b="b"/>
                <a:pathLst>
                  <a:path w="1842" h="3995" extrusionOk="0">
                    <a:moveTo>
                      <a:pt x="1209" y="3972"/>
                    </a:moveTo>
                    <a:lnTo>
                      <a:pt x="345" y="3903"/>
                    </a:lnTo>
                    <a:cubicBezTo>
                      <a:pt x="161" y="3885"/>
                      <a:pt x="259" y="3822"/>
                      <a:pt x="259" y="3621"/>
                    </a:cubicBezTo>
                    <a:cubicBezTo>
                      <a:pt x="259" y="3621"/>
                      <a:pt x="691" y="1837"/>
                      <a:pt x="0" y="306"/>
                    </a:cubicBezTo>
                    <a:cubicBezTo>
                      <a:pt x="0" y="133"/>
                      <a:pt x="52" y="35"/>
                      <a:pt x="150" y="1"/>
                    </a:cubicBezTo>
                    <a:lnTo>
                      <a:pt x="1209" y="81"/>
                    </a:lnTo>
                    <a:cubicBezTo>
                      <a:pt x="1387" y="110"/>
                      <a:pt x="1491" y="294"/>
                      <a:pt x="1531" y="490"/>
                    </a:cubicBezTo>
                    <a:cubicBezTo>
                      <a:pt x="1813" y="1693"/>
                      <a:pt x="1842" y="2809"/>
                      <a:pt x="1531" y="3644"/>
                    </a:cubicBezTo>
                    <a:cubicBezTo>
                      <a:pt x="1462" y="3828"/>
                      <a:pt x="1387" y="3995"/>
                      <a:pt x="1209" y="39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3"/>
              <p:cNvSpPr/>
              <p:nvPr/>
            </p:nvSpPr>
            <p:spPr>
              <a:xfrm>
                <a:off x="2282650" y="2306759"/>
                <a:ext cx="140561" cy="98566"/>
              </a:xfrm>
              <a:custGeom>
                <a:avLst/>
                <a:gdLst/>
                <a:ahLst/>
                <a:cxnLst/>
                <a:rect l="l" t="t" r="r" b="b"/>
                <a:pathLst>
                  <a:path w="1831" h="1284" extrusionOk="0">
                    <a:moveTo>
                      <a:pt x="1" y="616"/>
                    </a:moveTo>
                    <a:lnTo>
                      <a:pt x="1" y="616"/>
                    </a:lnTo>
                    <a:cubicBezTo>
                      <a:pt x="1" y="271"/>
                      <a:pt x="277" y="0"/>
                      <a:pt x="605" y="23"/>
                    </a:cubicBezTo>
                    <a:lnTo>
                      <a:pt x="1249" y="52"/>
                    </a:lnTo>
                    <a:cubicBezTo>
                      <a:pt x="1572" y="69"/>
                      <a:pt x="1831" y="345"/>
                      <a:pt x="1831" y="685"/>
                    </a:cubicBezTo>
                    <a:lnTo>
                      <a:pt x="1831" y="685"/>
                    </a:lnTo>
                    <a:cubicBezTo>
                      <a:pt x="1831" y="1019"/>
                      <a:pt x="1572" y="1283"/>
                      <a:pt x="1249" y="1278"/>
                    </a:cubicBezTo>
                    <a:lnTo>
                      <a:pt x="605" y="1260"/>
                    </a:lnTo>
                    <a:cubicBezTo>
                      <a:pt x="271" y="1249"/>
                      <a:pt x="1" y="961"/>
                      <a:pt x="1" y="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3"/>
              <p:cNvSpPr/>
              <p:nvPr/>
            </p:nvSpPr>
            <p:spPr>
              <a:xfrm>
                <a:off x="1327972" y="1655083"/>
                <a:ext cx="269147" cy="433953"/>
              </a:xfrm>
              <a:custGeom>
                <a:avLst/>
                <a:gdLst/>
                <a:ahLst/>
                <a:cxnLst/>
                <a:rect l="l" t="t" r="r" b="b"/>
                <a:pathLst>
                  <a:path w="3506" h="5653" extrusionOk="0">
                    <a:moveTo>
                      <a:pt x="3355" y="3080"/>
                    </a:moveTo>
                    <a:cubicBezTo>
                      <a:pt x="3212" y="4570"/>
                      <a:pt x="2492" y="5652"/>
                      <a:pt x="1733" y="5635"/>
                    </a:cubicBezTo>
                    <a:cubicBezTo>
                      <a:pt x="1232" y="5629"/>
                      <a:pt x="426" y="5635"/>
                      <a:pt x="426" y="5635"/>
                    </a:cubicBezTo>
                    <a:cubicBezTo>
                      <a:pt x="0" y="5169"/>
                      <a:pt x="541" y="3903"/>
                      <a:pt x="651" y="2815"/>
                    </a:cubicBezTo>
                    <a:cubicBezTo>
                      <a:pt x="754" y="1739"/>
                      <a:pt x="162" y="335"/>
                      <a:pt x="979" y="1"/>
                    </a:cubicBezTo>
                    <a:cubicBezTo>
                      <a:pt x="979" y="1"/>
                      <a:pt x="1876" y="139"/>
                      <a:pt x="2268" y="260"/>
                    </a:cubicBezTo>
                    <a:cubicBezTo>
                      <a:pt x="2987" y="473"/>
                      <a:pt x="3505" y="1595"/>
                      <a:pt x="3355" y="3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3"/>
              <p:cNvSpPr/>
              <p:nvPr/>
            </p:nvSpPr>
            <p:spPr>
              <a:xfrm>
                <a:off x="1266558" y="1649786"/>
                <a:ext cx="231147" cy="443625"/>
              </a:xfrm>
              <a:custGeom>
                <a:avLst/>
                <a:gdLst/>
                <a:ahLst/>
                <a:cxnLst/>
                <a:rect l="l" t="t" r="r" b="b"/>
                <a:pathLst>
                  <a:path w="3011" h="5779" extrusionOk="0">
                    <a:moveTo>
                      <a:pt x="2861" y="3022"/>
                    </a:moveTo>
                    <a:cubicBezTo>
                      <a:pt x="2705" y="4576"/>
                      <a:pt x="1974" y="5779"/>
                      <a:pt x="1232" y="5704"/>
                    </a:cubicBezTo>
                    <a:cubicBezTo>
                      <a:pt x="484" y="5635"/>
                      <a:pt x="0" y="4311"/>
                      <a:pt x="162" y="2757"/>
                    </a:cubicBezTo>
                    <a:cubicBezTo>
                      <a:pt x="311" y="1204"/>
                      <a:pt x="1048" y="1"/>
                      <a:pt x="1784" y="70"/>
                    </a:cubicBezTo>
                    <a:cubicBezTo>
                      <a:pt x="2527" y="145"/>
                      <a:pt x="3010" y="1462"/>
                      <a:pt x="2861" y="30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3"/>
              <p:cNvSpPr/>
              <p:nvPr/>
            </p:nvSpPr>
            <p:spPr>
              <a:xfrm>
                <a:off x="936535" y="2478564"/>
                <a:ext cx="957444" cy="1122611"/>
              </a:xfrm>
              <a:custGeom>
                <a:avLst/>
                <a:gdLst/>
                <a:ahLst/>
                <a:cxnLst/>
                <a:rect l="l" t="t" r="r" b="b"/>
                <a:pathLst>
                  <a:path w="12472" h="14624" extrusionOk="0">
                    <a:moveTo>
                      <a:pt x="7908" y="47"/>
                    </a:moveTo>
                    <a:cubicBezTo>
                      <a:pt x="6774" y="1"/>
                      <a:pt x="5698" y="565"/>
                      <a:pt x="5042" y="1520"/>
                    </a:cubicBezTo>
                    <a:cubicBezTo>
                      <a:pt x="3321" y="4052"/>
                      <a:pt x="1" y="9404"/>
                      <a:pt x="990" y="11643"/>
                    </a:cubicBezTo>
                    <a:cubicBezTo>
                      <a:pt x="2314" y="14624"/>
                      <a:pt x="12471" y="3333"/>
                      <a:pt x="11211" y="1405"/>
                    </a:cubicBezTo>
                    <a:cubicBezTo>
                      <a:pt x="10543" y="381"/>
                      <a:pt x="9105" y="93"/>
                      <a:pt x="7908" y="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3"/>
              <p:cNvSpPr/>
              <p:nvPr/>
            </p:nvSpPr>
            <p:spPr>
              <a:xfrm>
                <a:off x="2974297" y="4595200"/>
                <a:ext cx="715241" cy="165725"/>
              </a:xfrm>
              <a:custGeom>
                <a:avLst/>
                <a:gdLst/>
                <a:ahLst/>
                <a:cxnLst/>
                <a:rect l="l" t="t" r="r" b="b"/>
                <a:pathLst>
                  <a:path w="18704" h="2159" extrusionOk="0">
                    <a:moveTo>
                      <a:pt x="18704" y="1082"/>
                    </a:moveTo>
                    <a:cubicBezTo>
                      <a:pt x="18704" y="1675"/>
                      <a:pt x="14520" y="2158"/>
                      <a:pt x="9352" y="2158"/>
                    </a:cubicBezTo>
                    <a:cubicBezTo>
                      <a:pt x="4190" y="2158"/>
                      <a:pt x="1" y="1675"/>
                      <a:pt x="1" y="1082"/>
                    </a:cubicBezTo>
                    <a:cubicBezTo>
                      <a:pt x="1" y="484"/>
                      <a:pt x="4190" y="0"/>
                      <a:pt x="9352" y="0"/>
                    </a:cubicBezTo>
                    <a:cubicBezTo>
                      <a:pt x="14520" y="0"/>
                      <a:pt x="18704" y="484"/>
                      <a:pt x="18704" y="1082"/>
                    </a:cubicBezTo>
                    <a:close/>
                  </a:path>
                </a:pathLst>
              </a:custGeom>
              <a:solidFill>
                <a:srgbClr val="134F5C">
                  <a:alpha val="32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3"/>
              <p:cNvSpPr/>
              <p:nvPr/>
            </p:nvSpPr>
            <p:spPr>
              <a:xfrm>
                <a:off x="3386257" y="3189429"/>
                <a:ext cx="41992" cy="47364"/>
              </a:xfrm>
              <a:custGeom>
                <a:avLst/>
                <a:gdLst/>
                <a:ahLst/>
                <a:cxnLst/>
                <a:rect l="l" t="t" r="r" b="b"/>
                <a:pathLst>
                  <a:path w="547" h="617" extrusionOk="0">
                    <a:moveTo>
                      <a:pt x="0" y="311"/>
                    </a:moveTo>
                    <a:cubicBezTo>
                      <a:pt x="0" y="484"/>
                      <a:pt x="121" y="616"/>
                      <a:pt x="271" y="616"/>
                    </a:cubicBezTo>
                    <a:cubicBezTo>
                      <a:pt x="426" y="616"/>
                      <a:pt x="547" y="484"/>
                      <a:pt x="547" y="311"/>
                    </a:cubicBezTo>
                    <a:cubicBezTo>
                      <a:pt x="547" y="138"/>
                      <a:pt x="426" y="0"/>
                      <a:pt x="271" y="0"/>
                    </a:cubicBezTo>
                    <a:cubicBezTo>
                      <a:pt x="121" y="0"/>
                      <a:pt x="0" y="138"/>
                      <a:pt x="0" y="31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p:nvPr/>
            </p:nvSpPr>
            <p:spPr>
              <a:xfrm>
                <a:off x="3298282" y="3187203"/>
                <a:ext cx="108780" cy="291170"/>
              </a:xfrm>
              <a:custGeom>
                <a:avLst/>
                <a:gdLst/>
                <a:ahLst/>
                <a:cxnLst/>
                <a:rect l="l" t="t" r="r" b="b"/>
                <a:pathLst>
                  <a:path w="1417" h="3793" extrusionOk="0">
                    <a:moveTo>
                      <a:pt x="1" y="1951"/>
                    </a:moveTo>
                    <a:cubicBezTo>
                      <a:pt x="1" y="1951"/>
                      <a:pt x="122" y="3684"/>
                      <a:pt x="496" y="3718"/>
                    </a:cubicBezTo>
                    <a:cubicBezTo>
                      <a:pt x="1215" y="3793"/>
                      <a:pt x="1417" y="1951"/>
                      <a:pt x="1417" y="1951"/>
                    </a:cubicBezTo>
                    <a:lnTo>
                      <a:pt x="1417" y="1"/>
                    </a:lnTo>
                    <a:lnTo>
                      <a:pt x="1" y="1"/>
                    </a:lnTo>
                    <a:lnTo>
                      <a:pt x="1" y="1951"/>
                    </a:ln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3"/>
              <p:cNvSpPr/>
              <p:nvPr/>
            </p:nvSpPr>
            <p:spPr>
              <a:xfrm>
                <a:off x="3298282" y="3185897"/>
                <a:ext cx="109701" cy="129963"/>
              </a:xfrm>
              <a:custGeom>
                <a:avLst/>
                <a:gdLst/>
                <a:ahLst/>
                <a:cxnLst/>
                <a:rect l="l" t="t" r="r" b="b"/>
                <a:pathLst>
                  <a:path w="1429" h="1693" extrusionOk="0">
                    <a:moveTo>
                      <a:pt x="398" y="1692"/>
                    </a:moveTo>
                    <a:lnTo>
                      <a:pt x="398" y="1692"/>
                    </a:lnTo>
                    <a:cubicBezTo>
                      <a:pt x="254" y="1692"/>
                      <a:pt x="122" y="1663"/>
                      <a:pt x="1" y="1606"/>
                    </a:cubicBezTo>
                    <a:lnTo>
                      <a:pt x="1" y="0"/>
                    </a:lnTo>
                    <a:lnTo>
                      <a:pt x="1417" y="0"/>
                    </a:lnTo>
                    <a:lnTo>
                      <a:pt x="1417" y="645"/>
                    </a:lnTo>
                    <a:cubicBezTo>
                      <a:pt x="1428" y="1226"/>
                      <a:pt x="956" y="1692"/>
                      <a:pt x="398" y="1692"/>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a:off x="3254140" y="3084258"/>
                <a:ext cx="153842" cy="216554"/>
              </a:xfrm>
              <a:custGeom>
                <a:avLst/>
                <a:gdLst/>
                <a:ahLst/>
                <a:cxnLst/>
                <a:rect l="l" t="t" r="r" b="b"/>
                <a:pathLst>
                  <a:path w="2004" h="2821" extrusionOk="0">
                    <a:moveTo>
                      <a:pt x="973" y="2821"/>
                    </a:moveTo>
                    <a:lnTo>
                      <a:pt x="973" y="2821"/>
                    </a:lnTo>
                    <a:cubicBezTo>
                      <a:pt x="1531" y="2821"/>
                      <a:pt x="2003" y="2349"/>
                      <a:pt x="2003" y="1779"/>
                    </a:cubicBezTo>
                    <a:lnTo>
                      <a:pt x="2003" y="944"/>
                    </a:lnTo>
                    <a:cubicBezTo>
                      <a:pt x="2003" y="403"/>
                      <a:pt x="1560" y="1"/>
                      <a:pt x="1031" y="29"/>
                    </a:cubicBezTo>
                    <a:lnTo>
                      <a:pt x="1031" y="29"/>
                    </a:lnTo>
                    <a:cubicBezTo>
                      <a:pt x="513" y="58"/>
                      <a:pt x="81" y="490"/>
                      <a:pt x="58" y="1008"/>
                    </a:cubicBezTo>
                    <a:lnTo>
                      <a:pt x="23" y="1813"/>
                    </a:lnTo>
                    <a:cubicBezTo>
                      <a:pt x="0" y="2372"/>
                      <a:pt x="421" y="2821"/>
                      <a:pt x="973" y="2821"/>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a:off x="3247538" y="3022844"/>
                <a:ext cx="193531" cy="195367"/>
              </a:xfrm>
              <a:custGeom>
                <a:avLst/>
                <a:gdLst/>
                <a:ahLst/>
                <a:cxnLst/>
                <a:rect l="l" t="t" r="r" b="b"/>
                <a:pathLst>
                  <a:path w="2521" h="2545" extrusionOk="0">
                    <a:moveTo>
                      <a:pt x="1473" y="1405"/>
                    </a:moveTo>
                    <a:cubicBezTo>
                      <a:pt x="1560" y="1319"/>
                      <a:pt x="1801" y="1911"/>
                      <a:pt x="1893" y="2055"/>
                    </a:cubicBezTo>
                    <a:cubicBezTo>
                      <a:pt x="1986" y="2199"/>
                      <a:pt x="1957" y="2544"/>
                      <a:pt x="1957" y="2544"/>
                    </a:cubicBezTo>
                    <a:lnTo>
                      <a:pt x="2089" y="2544"/>
                    </a:lnTo>
                    <a:lnTo>
                      <a:pt x="2089" y="2170"/>
                    </a:lnTo>
                    <a:cubicBezTo>
                      <a:pt x="2089" y="2170"/>
                      <a:pt x="2181" y="2147"/>
                      <a:pt x="2250" y="2228"/>
                    </a:cubicBezTo>
                    <a:cubicBezTo>
                      <a:pt x="2250" y="2228"/>
                      <a:pt x="2521" y="1652"/>
                      <a:pt x="2452" y="1336"/>
                    </a:cubicBezTo>
                    <a:cubicBezTo>
                      <a:pt x="2377" y="904"/>
                      <a:pt x="2262" y="893"/>
                      <a:pt x="2106" y="617"/>
                    </a:cubicBezTo>
                    <a:cubicBezTo>
                      <a:pt x="1784" y="24"/>
                      <a:pt x="6" y="1"/>
                      <a:pt x="6" y="1687"/>
                    </a:cubicBezTo>
                    <a:cubicBezTo>
                      <a:pt x="0" y="1693"/>
                      <a:pt x="1042" y="1854"/>
                      <a:pt x="1473" y="1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a:off x="2855641" y="3298515"/>
                <a:ext cx="353054" cy="306216"/>
              </a:xfrm>
              <a:custGeom>
                <a:avLst/>
                <a:gdLst/>
                <a:ahLst/>
                <a:cxnLst/>
                <a:rect l="l" t="t" r="r" b="b"/>
                <a:pathLst>
                  <a:path w="4599" h="3989" extrusionOk="0">
                    <a:moveTo>
                      <a:pt x="449" y="329"/>
                    </a:moveTo>
                    <a:cubicBezTo>
                      <a:pt x="996" y="709"/>
                      <a:pt x="1399" y="588"/>
                      <a:pt x="1399" y="588"/>
                    </a:cubicBezTo>
                    <a:cubicBezTo>
                      <a:pt x="1399" y="588"/>
                      <a:pt x="1341" y="444"/>
                      <a:pt x="1313" y="231"/>
                    </a:cubicBezTo>
                    <a:cubicBezTo>
                      <a:pt x="1284" y="1"/>
                      <a:pt x="1577" y="133"/>
                      <a:pt x="1641" y="519"/>
                    </a:cubicBezTo>
                    <a:cubicBezTo>
                      <a:pt x="1681" y="789"/>
                      <a:pt x="2492" y="2360"/>
                      <a:pt x="3125" y="2763"/>
                    </a:cubicBezTo>
                    <a:lnTo>
                      <a:pt x="3586" y="2130"/>
                    </a:lnTo>
                    <a:lnTo>
                      <a:pt x="4599" y="2636"/>
                    </a:lnTo>
                    <a:cubicBezTo>
                      <a:pt x="4599" y="2636"/>
                      <a:pt x="3730" y="3989"/>
                      <a:pt x="3223" y="3960"/>
                    </a:cubicBezTo>
                    <a:cubicBezTo>
                      <a:pt x="2458" y="3914"/>
                      <a:pt x="1324" y="1439"/>
                      <a:pt x="1324" y="1439"/>
                    </a:cubicBezTo>
                    <a:cubicBezTo>
                      <a:pt x="939" y="916"/>
                      <a:pt x="214" y="916"/>
                      <a:pt x="104" y="801"/>
                    </a:cubicBezTo>
                    <a:cubicBezTo>
                      <a:pt x="1" y="674"/>
                      <a:pt x="208" y="156"/>
                      <a:pt x="449" y="329"/>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3091087" y="3331678"/>
                <a:ext cx="532459" cy="433876"/>
              </a:xfrm>
              <a:custGeom>
                <a:avLst/>
                <a:gdLst/>
                <a:ahLst/>
                <a:cxnLst/>
                <a:rect l="l" t="t" r="r" b="b"/>
                <a:pathLst>
                  <a:path w="6936" h="5652" extrusionOk="0">
                    <a:moveTo>
                      <a:pt x="6935" y="2492"/>
                    </a:moveTo>
                    <a:lnTo>
                      <a:pt x="5756" y="472"/>
                    </a:lnTo>
                    <a:cubicBezTo>
                      <a:pt x="5727" y="415"/>
                      <a:pt x="5687" y="357"/>
                      <a:pt x="5641" y="305"/>
                    </a:cubicBezTo>
                    <a:cubicBezTo>
                      <a:pt x="5635" y="300"/>
                      <a:pt x="5629" y="288"/>
                      <a:pt x="5629" y="282"/>
                    </a:cubicBezTo>
                    <a:lnTo>
                      <a:pt x="5595" y="248"/>
                    </a:lnTo>
                    <a:lnTo>
                      <a:pt x="5554" y="213"/>
                    </a:lnTo>
                    <a:lnTo>
                      <a:pt x="5543" y="196"/>
                    </a:lnTo>
                    <a:cubicBezTo>
                      <a:pt x="5428" y="104"/>
                      <a:pt x="5249" y="0"/>
                      <a:pt x="4996" y="0"/>
                    </a:cubicBezTo>
                    <a:lnTo>
                      <a:pt x="4087" y="0"/>
                    </a:lnTo>
                    <a:cubicBezTo>
                      <a:pt x="4087" y="0"/>
                      <a:pt x="3972" y="950"/>
                      <a:pt x="3091" y="731"/>
                    </a:cubicBezTo>
                    <a:cubicBezTo>
                      <a:pt x="2671" y="622"/>
                      <a:pt x="2706" y="0"/>
                      <a:pt x="2706" y="0"/>
                    </a:cubicBezTo>
                    <a:lnTo>
                      <a:pt x="2096" y="0"/>
                    </a:lnTo>
                    <a:cubicBezTo>
                      <a:pt x="1796" y="0"/>
                      <a:pt x="1526" y="161"/>
                      <a:pt x="1371" y="392"/>
                    </a:cubicBezTo>
                    <a:lnTo>
                      <a:pt x="53" y="1899"/>
                    </a:lnTo>
                    <a:cubicBezTo>
                      <a:pt x="1" y="2009"/>
                      <a:pt x="904" y="3189"/>
                      <a:pt x="1140" y="2930"/>
                    </a:cubicBezTo>
                    <a:lnTo>
                      <a:pt x="1227" y="2814"/>
                    </a:lnTo>
                    <a:lnTo>
                      <a:pt x="1227" y="5652"/>
                    </a:lnTo>
                    <a:lnTo>
                      <a:pt x="5859" y="5652"/>
                    </a:lnTo>
                    <a:lnTo>
                      <a:pt x="5859" y="3096"/>
                    </a:lnTo>
                    <a:lnTo>
                      <a:pt x="5859" y="3327"/>
                    </a:lnTo>
                    <a:cubicBezTo>
                      <a:pt x="6182" y="3235"/>
                      <a:pt x="6792" y="2907"/>
                      <a:pt x="6935" y="249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3170618" y="3763724"/>
                <a:ext cx="221014" cy="831518"/>
              </a:xfrm>
              <a:custGeom>
                <a:avLst/>
                <a:gdLst/>
                <a:ahLst/>
                <a:cxnLst/>
                <a:rect l="l" t="t" r="r" b="b"/>
                <a:pathLst>
                  <a:path w="2879" h="10832" extrusionOk="0">
                    <a:moveTo>
                      <a:pt x="1" y="10831"/>
                    </a:moveTo>
                    <a:lnTo>
                      <a:pt x="1324" y="10831"/>
                    </a:lnTo>
                    <a:lnTo>
                      <a:pt x="2878" y="1"/>
                    </a:lnTo>
                    <a:lnTo>
                      <a:pt x="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3236484" y="3763724"/>
                <a:ext cx="155147" cy="831518"/>
              </a:xfrm>
              <a:custGeom>
                <a:avLst/>
                <a:gdLst/>
                <a:ahLst/>
                <a:cxnLst/>
                <a:rect l="l" t="t" r="r" b="b"/>
                <a:pathLst>
                  <a:path w="2021" h="10832" extrusionOk="0">
                    <a:moveTo>
                      <a:pt x="1554" y="1"/>
                    </a:moveTo>
                    <a:lnTo>
                      <a:pt x="0" y="10831"/>
                    </a:lnTo>
                    <a:lnTo>
                      <a:pt x="466" y="10831"/>
                    </a:lnTo>
                    <a:lnTo>
                      <a:pt x="2020"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3316015" y="3763724"/>
                <a:ext cx="222703" cy="831518"/>
              </a:xfrm>
              <a:custGeom>
                <a:avLst/>
                <a:gdLst/>
                <a:ahLst/>
                <a:cxnLst/>
                <a:rect l="l" t="t" r="r" b="b"/>
                <a:pathLst>
                  <a:path w="2901" h="10832" extrusionOk="0">
                    <a:moveTo>
                      <a:pt x="1600" y="10831"/>
                    </a:moveTo>
                    <a:lnTo>
                      <a:pt x="2901" y="10831"/>
                    </a:lnTo>
                    <a:lnTo>
                      <a:pt x="2849" y="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3"/>
              <p:cNvSpPr/>
              <p:nvPr/>
            </p:nvSpPr>
            <p:spPr>
              <a:xfrm>
                <a:off x="3427328" y="3763724"/>
                <a:ext cx="111390" cy="831518"/>
              </a:xfrm>
              <a:custGeom>
                <a:avLst/>
                <a:gdLst/>
                <a:ahLst/>
                <a:cxnLst/>
                <a:rect l="l" t="t" r="r" b="b"/>
                <a:pathLst>
                  <a:path w="1451" h="10832" extrusionOk="0">
                    <a:moveTo>
                      <a:pt x="0" y="1"/>
                    </a:moveTo>
                    <a:cubicBezTo>
                      <a:pt x="0" y="1100"/>
                      <a:pt x="829" y="1129"/>
                      <a:pt x="818" y="2210"/>
                    </a:cubicBezTo>
                    <a:cubicBezTo>
                      <a:pt x="766" y="5531"/>
                      <a:pt x="818" y="10831"/>
                      <a:pt x="818" y="10831"/>
                    </a:cubicBezTo>
                    <a:lnTo>
                      <a:pt x="1451" y="10831"/>
                    </a:lnTo>
                    <a:lnTo>
                      <a:pt x="1399" y="1"/>
                    </a:lnTo>
                    <a:close/>
                  </a:path>
                </a:pathLst>
              </a:custGeom>
              <a:solidFill>
                <a:srgbClr val="FFFFFF">
                  <a:alpha val="29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3"/>
              <p:cNvSpPr/>
              <p:nvPr/>
            </p:nvSpPr>
            <p:spPr>
              <a:xfrm>
                <a:off x="3185203" y="3415201"/>
                <a:ext cx="51357" cy="255858"/>
              </a:xfrm>
              <a:custGeom>
                <a:avLst/>
                <a:gdLst/>
                <a:ahLst/>
                <a:cxnLst/>
                <a:rect l="l" t="t" r="r" b="b"/>
                <a:pathLst>
                  <a:path w="669" h="3333" extrusionOk="0">
                    <a:moveTo>
                      <a:pt x="668" y="0"/>
                    </a:moveTo>
                    <a:lnTo>
                      <a:pt x="668" y="0"/>
                    </a:lnTo>
                    <a:cubicBezTo>
                      <a:pt x="404" y="46"/>
                      <a:pt x="317" y="512"/>
                      <a:pt x="1" y="806"/>
                    </a:cubicBezTo>
                    <a:lnTo>
                      <a:pt x="1" y="3332"/>
                    </a:lnTo>
                    <a:cubicBezTo>
                      <a:pt x="58" y="3102"/>
                      <a:pt x="317" y="1514"/>
                      <a:pt x="668" y="0"/>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3450742" y="4594729"/>
                <a:ext cx="213414" cy="86207"/>
              </a:xfrm>
              <a:custGeom>
                <a:avLst/>
                <a:gdLst/>
                <a:ahLst/>
                <a:cxnLst/>
                <a:rect l="l" t="t" r="r" b="b"/>
                <a:pathLst>
                  <a:path w="2780" h="1123" extrusionOk="0">
                    <a:moveTo>
                      <a:pt x="0" y="6"/>
                    </a:moveTo>
                    <a:lnTo>
                      <a:pt x="0" y="1123"/>
                    </a:lnTo>
                    <a:lnTo>
                      <a:pt x="2671" y="1123"/>
                    </a:lnTo>
                    <a:cubicBezTo>
                      <a:pt x="2671" y="1123"/>
                      <a:pt x="2780" y="564"/>
                      <a:pt x="1802" y="518"/>
                    </a:cubicBezTo>
                    <a:cubicBezTo>
                      <a:pt x="1088" y="490"/>
                      <a:pt x="1007" y="0"/>
                      <a:pt x="1007" y="0"/>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3"/>
              <p:cNvSpPr/>
              <p:nvPr/>
            </p:nvSpPr>
            <p:spPr>
              <a:xfrm>
                <a:off x="3170618" y="4595190"/>
                <a:ext cx="87592" cy="86207"/>
              </a:xfrm>
              <a:custGeom>
                <a:avLst/>
                <a:gdLst/>
                <a:ahLst/>
                <a:cxnLst/>
                <a:rect l="l" t="t" r="r" b="b"/>
                <a:pathLst>
                  <a:path w="1141" h="1123" extrusionOk="0">
                    <a:moveTo>
                      <a:pt x="1" y="1122"/>
                    </a:moveTo>
                    <a:lnTo>
                      <a:pt x="1140" y="1122"/>
                    </a:lnTo>
                    <a:lnTo>
                      <a:pt x="1140" y="0"/>
                    </a:lnTo>
                    <a:lnTo>
                      <a:pt x="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3"/>
              <p:cNvSpPr/>
              <p:nvPr/>
            </p:nvSpPr>
            <p:spPr>
              <a:xfrm>
                <a:off x="3132234" y="4622979"/>
                <a:ext cx="113155" cy="58418"/>
              </a:xfrm>
              <a:custGeom>
                <a:avLst/>
                <a:gdLst/>
                <a:ahLst/>
                <a:cxnLst/>
                <a:rect l="l" t="t" r="r" b="b"/>
                <a:pathLst>
                  <a:path w="1474" h="761" extrusionOk="0">
                    <a:moveTo>
                      <a:pt x="0" y="760"/>
                    </a:moveTo>
                    <a:lnTo>
                      <a:pt x="1473" y="760"/>
                    </a:lnTo>
                    <a:lnTo>
                      <a:pt x="1473" y="398"/>
                    </a:lnTo>
                    <a:cubicBezTo>
                      <a:pt x="1473" y="173"/>
                      <a:pt x="1295" y="1"/>
                      <a:pt x="1076" y="1"/>
                    </a:cubicBezTo>
                    <a:lnTo>
                      <a:pt x="397" y="1"/>
                    </a:lnTo>
                    <a:cubicBezTo>
                      <a:pt x="173" y="1"/>
                      <a:pt x="0" y="179"/>
                      <a:pt x="0" y="39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3408750" y="3388179"/>
                <a:ext cx="129967" cy="375611"/>
              </a:xfrm>
              <a:custGeom>
                <a:avLst/>
                <a:gdLst/>
                <a:ahLst/>
                <a:cxnLst/>
                <a:rect l="l" t="t" r="r" b="b"/>
                <a:pathLst>
                  <a:path w="1693" h="4893" extrusionOk="0">
                    <a:moveTo>
                      <a:pt x="1290" y="1"/>
                    </a:moveTo>
                    <a:lnTo>
                      <a:pt x="1290" y="1"/>
                    </a:lnTo>
                    <a:cubicBezTo>
                      <a:pt x="1272" y="864"/>
                      <a:pt x="1301" y="2424"/>
                      <a:pt x="1226" y="2907"/>
                    </a:cubicBezTo>
                    <a:cubicBezTo>
                      <a:pt x="985" y="4415"/>
                      <a:pt x="1" y="4893"/>
                      <a:pt x="1" y="4893"/>
                    </a:cubicBezTo>
                    <a:lnTo>
                      <a:pt x="1693" y="4893"/>
                    </a:lnTo>
                    <a:lnTo>
                      <a:pt x="1693" y="1969"/>
                    </a:lnTo>
                    <a:cubicBezTo>
                      <a:pt x="1693" y="1497"/>
                      <a:pt x="1503" y="519"/>
                      <a:pt x="1290" y="1"/>
                    </a:cubicBezTo>
                    <a:close/>
                  </a:path>
                </a:pathLst>
              </a:custGeom>
              <a:solidFill>
                <a:srgbClr val="134F5C">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3"/>
              <p:cNvSpPr/>
              <p:nvPr/>
            </p:nvSpPr>
            <p:spPr>
              <a:xfrm>
                <a:off x="3481679" y="3541099"/>
                <a:ext cx="160828" cy="295622"/>
              </a:xfrm>
              <a:custGeom>
                <a:avLst/>
                <a:gdLst/>
                <a:ahLst/>
                <a:cxnLst/>
                <a:rect l="l" t="t" r="r" b="b"/>
                <a:pathLst>
                  <a:path w="2095" h="3851" extrusionOk="0">
                    <a:moveTo>
                      <a:pt x="1715" y="0"/>
                    </a:moveTo>
                    <a:cubicBezTo>
                      <a:pt x="1715" y="0"/>
                      <a:pt x="1324" y="409"/>
                      <a:pt x="823" y="593"/>
                    </a:cubicBezTo>
                    <a:cubicBezTo>
                      <a:pt x="863" y="639"/>
                      <a:pt x="984" y="863"/>
                      <a:pt x="1042" y="1024"/>
                    </a:cubicBezTo>
                    <a:lnTo>
                      <a:pt x="363" y="2935"/>
                    </a:lnTo>
                    <a:cubicBezTo>
                      <a:pt x="363" y="2935"/>
                      <a:pt x="104" y="2941"/>
                      <a:pt x="0" y="3079"/>
                    </a:cubicBezTo>
                    <a:lnTo>
                      <a:pt x="484" y="3850"/>
                    </a:lnTo>
                    <a:lnTo>
                      <a:pt x="806" y="3229"/>
                    </a:lnTo>
                    <a:lnTo>
                      <a:pt x="1980" y="1347"/>
                    </a:lnTo>
                    <a:cubicBezTo>
                      <a:pt x="2072" y="1157"/>
                      <a:pt x="2095" y="909"/>
                      <a:pt x="1715" y="0"/>
                    </a:cubicBezTo>
                    <a:close/>
                  </a:path>
                </a:pathLst>
              </a:custGeom>
              <a:solidFill>
                <a:srgbClr val="6E3E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2824704" y="1073725"/>
                <a:ext cx="979553" cy="884026"/>
              </a:xfrm>
              <a:custGeom>
                <a:avLst/>
                <a:gdLst/>
                <a:ahLst/>
                <a:cxnLst/>
                <a:rect l="l" t="t" r="r" b="b"/>
                <a:pathLst>
                  <a:path w="12760" h="11516" extrusionOk="0">
                    <a:moveTo>
                      <a:pt x="6377" y="0"/>
                    </a:moveTo>
                    <a:cubicBezTo>
                      <a:pt x="2855" y="0"/>
                      <a:pt x="1" y="2274"/>
                      <a:pt x="1" y="5076"/>
                    </a:cubicBezTo>
                    <a:cubicBezTo>
                      <a:pt x="1" y="6877"/>
                      <a:pt x="1169" y="8460"/>
                      <a:pt x="2947" y="9358"/>
                    </a:cubicBezTo>
                    <a:cubicBezTo>
                      <a:pt x="2717" y="9847"/>
                      <a:pt x="2303" y="10474"/>
                      <a:pt x="1601" y="10739"/>
                    </a:cubicBezTo>
                    <a:cubicBezTo>
                      <a:pt x="852" y="11027"/>
                      <a:pt x="3828" y="11516"/>
                      <a:pt x="5387" y="10094"/>
                    </a:cubicBezTo>
                    <a:cubicBezTo>
                      <a:pt x="5710" y="10135"/>
                      <a:pt x="6043" y="10158"/>
                      <a:pt x="6377" y="10158"/>
                    </a:cubicBezTo>
                    <a:cubicBezTo>
                      <a:pt x="9905" y="10158"/>
                      <a:pt x="12759" y="7885"/>
                      <a:pt x="12759" y="5082"/>
                    </a:cubicBezTo>
                    <a:cubicBezTo>
                      <a:pt x="12759" y="2274"/>
                      <a:pt x="9905" y="0"/>
                      <a:pt x="63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33"/>
              <p:cNvGrpSpPr/>
              <p:nvPr/>
            </p:nvGrpSpPr>
            <p:grpSpPr>
              <a:xfrm>
                <a:off x="3050673" y="1341842"/>
                <a:ext cx="527533" cy="273512"/>
                <a:chOff x="7999109" y="908965"/>
                <a:chExt cx="502460" cy="260513"/>
              </a:xfrm>
            </p:grpSpPr>
            <p:sp>
              <p:nvSpPr>
                <p:cNvPr id="426" name="Google Shape;426;p33"/>
                <p:cNvSpPr/>
                <p:nvPr/>
              </p:nvSpPr>
              <p:spPr>
                <a:xfrm>
                  <a:off x="7999109" y="908965"/>
                  <a:ext cx="178480" cy="31220"/>
                </a:xfrm>
                <a:custGeom>
                  <a:avLst/>
                  <a:gdLst/>
                  <a:ahLst/>
                  <a:cxnLst/>
                  <a:rect l="l" t="t" r="r" b="b"/>
                  <a:pathLst>
                    <a:path w="2441" h="427" extrusionOk="0">
                      <a:moveTo>
                        <a:pt x="0" y="1"/>
                      </a:moveTo>
                      <a:lnTo>
                        <a:pt x="2440" y="1"/>
                      </a:lnTo>
                      <a:lnTo>
                        <a:pt x="2440"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3"/>
                <p:cNvSpPr/>
                <p:nvPr/>
              </p:nvSpPr>
              <p:spPr>
                <a:xfrm>
                  <a:off x="7999109"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p:nvPr/>
              </p:nvSpPr>
              <p:spPr>
                <a:xfrm>
                  <a:off x="8266715" y="1061705"/>
                  <a:ext cx="234853" cy="31220"/>
                </a:xfrm>
                <a:custGeom>
                  <a:avLst/>
                  <a:gdLst/>
                  <a:ahLst/>
                  <a:cxnLst/>
                  <a:rect l="l" t="t" r="r" b="b"/>
                  <a:pathLst>
                    <a:path w="3212" h="427" extrusionOk="0">
                      <a:moveTo>
                        <a:pt x="0" y="1"/>
                      </a:moveTo>
                      <a:lnTo>
                        <a:pt x="3211" y="1"/>
                      </a:lnTo>
                      <a:lnTo>
                        <a:pt x="3211" y="426"/>
                      </a:lnTo>
                      <a:lnTo>
                        <a:pt x="0"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9" name="Google Shape;429;p33"/>
                <p:cNvSpPr/>
                <p:nvPr/>
              </p:nvSpPr>
              <p:spPr>
                <a:xfrm>
                  <a:off x="8216192" y="908965"/>
                  <a:ext cx="285378" cy="31220"/>
                </a:xfrm>
                <a:custGeom>
                  <a:avLst/>
                  <a:gdLst/>
                  <a:ahLst/>
                  <a:cxnLst/>
                  <a:rect l="l" t="t" r="r" b="b"/>
                  <a:pathLst>
                    <a:path w="3903" h="427" extrusionOk="0">
                      <a:moveTo>
                        <a:pt x="1" y="1"/>
                      </a:moveTo>
                      <a:lnTo>
                        <a:pt x="3902" y="1"/>
                      </a:lnTo>
                      <a:lnTo>
                        <a:pt x="3902" y="426"/>
                      </a:lnTo>
                      <a:lnTo>
                        <a:pt x="1" y="4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3"/>
                <p:cNvSpPr/>
                <p:nvPr/>
              </p:nvSpPr>
              <p:spPr>
                <a:xfrm>
                  <a:off x="7999109" y="985591"/>
                  <a:ext cx="104412" cy="30781"/>
                </a:xfrm>
                <a:custGeom>
                  <a:avLst/>
                  <a:gdLst/>
                  <a:ahLst/>
                  <a:cxnLst/>
                  <a:rect l="l" t="t" r="r" b="b"/>
                  <a:pathLst>
                    <a:path w="1428" h="421" extrusionOk="0">
                      <a:moveTo>
                        <a:pt x="0" y="0"/>
                      </a:moveTo>
                      <a:lnTo>
                        <a:pt x="1427" y="0"/>
                      </a:lnTo>
                      <a:lnTo>
                        <a:pt x="1427"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3"/>
                <p:cNvSpPr/>
                <p:nvPr/>
              </p:nvSpPr>
              <p:spPr>
                <a:xfrm>
                  <a:off x="8141759" y="985591"/>
                  <a:ext cx="144334" cy="30781"/>
                </a:xfrm>
                <a:custGeom>
                  <a:avLst/>
                  <a:gdLst/>
                  <a:ahLst/>
                  <a:cxnLst/>
                  <a:rect l="l" t="t" r="r" b="b"/>
                  <a:pathLst>
                    <a:path w="1974" h="421" extrusionOk="0">
                      <a:moveTo>
                        <a:pt x="0" y="0"/>
                      </a:moveTo>
                      <a:lnTo>
                        <a:pt x="1974" y="0"/>
                      </a:lnTo>
                      <a:lnTo>
                        <a:pt x="1974" y="420"/>
                      </a:lnTo>
                      <a:lnTo>
                        <a:pt x="0"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3"/>
                <p:cNvSpPr/>
                <p:nvPr/>
              </p:nvSpPr>
              <p:spPr>
                <a:xfrm>
                  <a:off x="8328937" y="985591"/>
                  <a:ext cx="172630" cy="30781"/>
                </a:xfrm>
                <a:custGeom>
                  <a:avLst/>
                  <a:gdLst/>
                  <a:ahLst/>
                  <a:cxnLst/>
                  <a:rect l="l" t="t" r="r" b="b"/>
                  <a:pathLst>
                    <a:path w="2361" h="421" extrusionOk="0">
                      <a:moveTo>
                        <a:pt x="1" y="0"/>
                      </a:moveTo>
                      <a:lnTo>
                        <a:pt x="2360" y="0"/>
                      </a:lnTo>
                      <a:lnTo>
                        <a:pt x="2360" y="420"/>
                      </a:lnTo>
                      <a:lnTo>
                        <a:pt x="1" y="42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3"/>
                <p:cNvSpPr/>
                <p:nvPr/>
              </p:nvSpPr>
              <p:spPr>
                <a:xfrm>
                  <a:off x="7999109" y="1138696"/>
                  <a:ext cx="142287" cy="30781"/>
                </a:xfrm>
                <a:custGeom>
                  <a:avLst/>
                  <a:gdLst/>
                  <a:ahLst/>
                  <a:cxnLst/>
                  <a:rect l="l" t="t" r="r" b="b"/>
                  <a:pathLst>
                    <a:path w="1946" h="421" extrusionOk="0">
                      <a:moveTo>
                        <a:pt x="0" y="1"/>
                      </a:moveTo>
                      <a:lnTo>
                        <a:pt x="1945" y="1"/>
                      </a:lnTo>
                      <a:lnTo>
                        <a:pt x="1945" y="421"/>
                      </a:lnTo>
                      <a:lnTo>
                        <a:pt x="0" y="42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33"/>
            <p:cNvSpPr/>
            <p:nvPr/>
          </p:nvSpPr>
          <p:spPr>
            <a:xfrm>
              <a:off x="1049321" y="900579"/>
              <a:ext cx="136492" cy="136492"/>
            </a:xfrm>
            <a:custGeom>
              <a:avLst/>
              <a:gdLst/>
              <a:ahLst/>
              <a:cxnLst/>
              <a:rect l="l" t="t" r="r" b="b"/>
              <a:pathLst>
                <a:path w="4231" h="4231" extrusionOk="0">
                  <a:moveTo>
                    <a:pt x="4231" y="2118"/>
                  </a:moveTo>
                  <a:cubicBezTo>
                    <a:pt x="4231" y="3287"/>
                    <a:pt x="3287" y="4230"/>
                    <a:pt x="2119" y="4230"/>
                  </a:cubicBezTo>
                  <a:cubicBezTo>
                    <a:pt x="950" y="4230"/>
                    <a:pt x="1" y="3287"/>
                    <a:pt x="1" y="2118"/>
                  </a:cubicBezTo>
                  <a:cubicBezTo>
                    <a:pt x="1" y="950"/>
                    <a:pt x="950" y="1"/>
                    <a:pt x="2119" y="1"/>
                  </a:cubicBezTo>
                  <a:cubicBezTo>
                    <a:pt x="3287" y="1"/>
                    <a:pt x="4231" y="950"/>
                    <a:pt x="4231" y="2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Recorded Sound">
            <a:hlinkClick r:id="" action="ppaction://media"/>
            <a:extLst>
              <a:ext uri="{FF2B5EF4-FFF2-40B4-BE49-F238E27FC236}">
                <a16:creationId xmlns:a16="http://schemas.microsoft.com/office/drawing/2014/main" id="{69CF376D-26D1-D28F-4A28-2DC4DE0A07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5478" y="4505544"/>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690931" y="97899"/>
            <a:ext cx="308256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Contributions</a:t>
            </a:r>
            <a:endParaRPr sz="2800"/>
          </a:p>
        </p:txBody>
      </p:sp>
      <p:graphicFrame>
        <p:nvGraphicFramePr>
          <p:cNvPr id="7" name="Table 6">
            <a:extLst>
              <a:ext uri="{FF2B5EF4-FFF2-40B4-BE49-F238E27FC236}">
                <a16:creationId xmlns:a16="http://schemas.microsoft.com/office/drawing/2014/main" id="{6670CC43-016D-4EBA-3302-D27703249C20}"/>
              </a:ext>
            </a:extLst>
          </p:cNvPr>
          <p:cNvGraphicFramePr>
            <a:graphicFrameLocks noGrp="1"/>
          </p:cNvGraphicFramePr>
          <p:nvPr>
            <p:extLst>
              <p:ext uri="{D42A27DB-BD31-4B8C-83A1-F6EECF244321}">
                <p14:modId xmlns:p14="http://schemas.microsoft.com/office/powerpoint/2010/main" val="1382624457"/>
              </p:ext>
            </p:extLst>
          </p:nvPr>
        </p:nvGraphicFramePr>
        <p:xfrm>
          <a:off x="814039" y="670599"/>
          <a:ext cx="7515922" cy="4190008"/>
        </p:xfrm>
        <a:graphic>
          <a:graphicData uri="http://schemas.openxmlformats.org/drawingml/2006/table">
            <a:tbl>
              <a:tblPr/>
              <a:tblGrid>
                <a:gridCol w="2504514">
                  <a:extLst>
                    <a:ext uri="{9D8B030D-6E8A-4147-A177-3AD203B41FA5}">
                      <a16:colId xmlns:a16="http://schemas.microsoft.com/office/drawing/2014/main" val="707683122"/>
                    </a:ext>
                  </a:extLst>
                </a:gridCol>
                <a:gridCol w="2434975">
                  <a:extLst>
                    <a:ext uri="{9D8B030D-6E8A-4147-A177-3AD203B41FA5}">
                      <a16:colId xmlns:a16="http://schemas.microsoft.com/office/drawing/2014/main" val="2428782554"/>
                    </a:ext>
                  </a:extLst>
                </a:gridCol>
                <a:gridCol w="2576433">
                  <a:extLst>
                    <a:ext uri="{9D8B030D-6E8A-4147-A177-3AD203B41FA5}">
                      <a16:colId xmlns:a16="http://schemas.microsoft.com/office/drawing/2014/main" val="4219275901"/>
                    </a:ext>
                  </a:extLst>
                </a:gridCol>
              </a:tblGrid>
              <a:tr h="4190008">
                <a:tc>
                  <a:txBody>
                    <a:bodyPr/>
                    <a:lstStyle/>
                    <a:p>
                      <a:pPr marL="0" indent="0" rtl="0" fontAlgn="t">
                        <a:lnSpc>
                          <a:spcPct val="100000"/>
                        </a:lnSpc>
                        <a:spcBef>
                          <a:spcPts val="200"/>
                        </a:spcBef>
                        <a:spcAft>
                          <a:spcPts val="200"/>
                        </a:spcAft>
                        <a:buFont typeface="Wingdings" panose="05000000000000000000" pitchFamily="2" charset="2"/>
                        <a:buNone/>
                      </a:pPr>
                      <a:r>
                        <a:rPr lang="en-US" sz="1000" b="0" i="0" u="sng" strike="noStrike" dirty="0" err="1">
                          <a:solidFill>
                            <a:srgbClr val="000000"/>
                          </a:solidFill>
                          <a:effectLst/>
                          <a:latin typeface="Arial" panose="020B0604020202020204" pitchFamily="34" charset="0"/>
                        </a:rPr>
                        <a:t>Anand</a:t>
                      </a:r>
                      <a:r>
                        <a:rPr lang="en-US" sz="1000" b="0" i="0" u="sng" strike="noStrike" dirty="0">
                          <a:solidFill>
                            <a:srgbClr val="000000"/>
                          </a:solidFill>
                          <a:effectLst/>
                          <a:latin typeface="Arial" panose="020B0604020202020204" pitchFamily="34" charset="0"/>
                        </a:rPr>
                        <a:t> </a:t>
                      </a:r>
                      <a:r>
                        <a:rPr lang="en-US" sz="1000" b="0" i="0" u="sng" strike="noStrike" dirty="0" err="1">
                          <a:solidFill>
                            <a:srgbClr val="000000"/>
                          </a:solidFill>
                          <a:effectLst/>
                          <a:latin typeface="Arial" panose="020B0604020202020204" pitchFamily="34" charset="0"/>
                        </a:rPr>
                        <a:t>Fernandes</a:t>
                      </a:r>
                      <a:r>
                        <a:rPr lang="en-US" sz="1000" b="0" i="0" u="sng" strike="noStrike" dirty="0">
                          <a:solidFill>
                            <a:srgbClr val="000000"/>
                          </a:solidFill>
                          <a:effectLst/>
                          <a:latin typeface="Arial" panose="020B0604020202020204" pitchFamily="34" charset="0"/>
                        </a:rPr>
                        <a:t> – Team member</a:t>
                      </a:r>
                      <a:endParaRPr lang="en-US" sz="1000" b="0" i="0" u="none" strike="noStrike" dirty="0">
                        <a:solidFill>
                          <a:srgbClr val="000000"/>
                        </a:solidFill>
                        <a:effectLst/>
                        <a:latin typeface="Arial" panose="020B0604020202020204" pitchFamily="34" charset="0"/>
                      </a:endParaRP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Contributed to chosen data</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Data Collection, Load, and Data Understanding</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Model Design and Training using LSTM</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PPT – Relevant</a:t>
                      </a:r>
                      <a:r>
                        <a:rPr lang="en-US" sz="1000" b="0" i="0" u="none" strike="noStrike" baseline="0" dirty="0">
                          <a:solidFill>
                            <a:srgbClr val="000000"/>
                          </a:solidFill>
                          <a:effectLst/>
                          <a:latin typeface="Arial" panose="020B0604020202020204" pitchFamily="34" charset="0"/>
                        </a:rPr>
                        <a:t> Recommendations or Conclusion - </a:t>
                      </a:r>
                      <a:r>
                        <a:rPr lang="en-US" sz="1000" b="0" i="0" u="none" strike="noStrike" dirty="0">
                          <a:solidFill>
                            <a:srgbClr val="000000"/>
                          </a:solidFill>
                          <a:effectLst/>
                          <a:latin typeface="Arial" panose="020B0604020202020204" pitchFamily="34" charset="0"/>
                        </a:rPr>
                        <a:t>Recording</a:t>
                      </a:r>
                      <a:r>
                        <a:rPr lang="en-US" sz="1000" b="0" i="0" u="none" strike="noStrike" baseline="0" dirty="0">
                          <a:solidFill>
                            <a:srgbClr val="000000"/>
                          </a:solidFill>
                          <a:effectLst/>
                          <a:latin typeface="Arial" panose="020B0604020202020204" pitchFamily="34" charset="0"/>
                        </a:rPr>
                        <a:t> only</a:t>
                      </a:r>
                      <a:endParaRPr lang="en-US" sz="1000" b="0" i="0" u="none" strike="noStrike" dirty="0">
                        <a:solidFill>
                          <a:srgbClr val="000000"/>
                        </a:solidFill>
                        <a:effectLst/>
                        <a:latin typeface="Arial" panose="020B0604020202020204" pitchFamily="34" charset="0"/>
                      </a:endParaRPr>
                    </a:p>
                  </a:txBody>
                  <a:tcPr marL="40787" marR="40787" marT="29366" marB="2936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fontAlgn="t">
                        <a:lnSpc>
                          <a:spcPct val="100000"/>
                        </a:lnSpc>
                        <a:spcBef>
                          <a:spcPts val="200"/>
                        </a:spcBef>
                        <a:spcAft>
                          <a:spcPts val="200"/>
                        </a:spcAft>
                        <a:buFontTx/>
                        <a:buNone/>
                      </a:pPr>
                      <a:r>
                        <a:rPr lang="en-US" sz="1000" b="0" i="0" u="sng" strike="noStrike" cap="none" dirty="0" err="1">
                          <a:solidFill>
                            <a:srgbClr val="000000"/>
                          </a:solidFill>
                          <a:effectLst/>
                          <a:latin typeface="Arial" panose="020B0604020202020204" pitchFamily="34" charset="0"/>
                          <a:ea typeface="+mn-ea"/>
                          <a:cs typeface="+mn-cs"/>
                          <a:sym typeface="Arial"/>
                        </a:rPr>
                        <a:t>Saad</a:t>
                      </a:r>
                      <a:r>
                        <a:rPr lang="en-US" sz="1000" b="0" i="0" u="sng" strike="noStrike" cap="none" dirty="0">
                          <a:solidFill>
                            <a:srgbClr val="000000"/>
                          </a:solidFill>
                          <a:effectLst/>
                          <a:latin typeface="Arial" panose="020B0604020202020204" pitchFamily="34" charset="0"/>
                          <a:ea typeface="+mn-ea"/>
                          <a:cs typeface="+mn-cs"/>
                          <a:sym typeface="Arial"/>
                        </a:rPr>
                        <a:t> Saeed – Lead Assist</a:t>
                      </a:r>
                      <a:endParaRPr lang="en-US" sz="1000" dirty="0">
                        <a:effectLst/>
                      </a:endParaRP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Submit all deliverables</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Contributed to chosen data</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Clean data &amp; EDA</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Model Evaluations and Metrics using T5</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Report – Challenges faced, and solutions implemented</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Report – Format, length, and APA 7 Check</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dirty="0">
                          <a:solidFill>
                            <a:srgbClr val="000000"/>
                          </a:solidFill>
                          <a:effectLst/>
                          <a:latin typeface="Arial" panose="020B0604020202020204" pitchFamily="34" charset="0"/>
                          <a:ea typeface="+mn-ea"/>
                          <a:cs typeface="+mn-cs"/>
                          <a:sym typeface="Arial"/>
                        </a:rPr>
                        <a:t> PPT – Developments and Findings (Intro, Model Selection, Data Preprocessing, Training &amp; Evaluation)</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endParaRPr lang="en-US" sz="1000" b="0" i="0" u="none" strike="noStrike" cap="none" dirty="0">
                        <a:solidFill>
                          <a:srgbClr val="000000"/>
                        </a:solidFill>
                        <a:effectLst/>
                        <a:latin typeface="Arial" panose="020B0604020202020204" pitchFamily="34" charset="0"/>
                        <a:ea typeface="+mn-ea"/>
                        <a:cs typeface="+mn-cs"/>
                        <a:sym typeface="Arial"/>
                      </a:endParaRPr>
                    </a:p>
                    <a:p>
                      <a:pPr marL="0" marR="0" indent="0" algn="l" rtl="0" fontAlgn="t">
                        <a:lnSpc>
                          <a:spcPct val="100000"/>
                        </a:lnSpc>
                        <a:spcBef>
                          <a:spcPts val="200"/>
                        </a:spcBef>
                        <a:spcAft>
                          <a:spcPts val="200"/>
                        </a:spcAft>
                        <a:buClr>
                          <a:srgbClr val="000000"/>
                        </a:buClr>
                        <a:buFont typeface="Wingdings" panose="05000000000000000000" pitchFamily="2" charset="2"/>
                        <a:buNone/>
                      </a:pPr>
                      <a:r>
                        <a:rPr lang="en-US" sz="1000" b="1" i="0" u="none" strike="noStrike" cap="none" dirty="0" err="1">
                          <a:solidFill>
                            <a:srgbClr val="000000"/>
                          </a:solidFill>
                          <a:effectLst/>
                          <a:latin typeface="Arial" panose="020B0604020202020204" pitchFamily="34" charset="0"/>
                          <a:ea typeface="+mn-ea"/>
                          <a:cs typeface="+mn-cs"/>
                          <a:sym typeface="Arial"/>
                        </a:rPr>
                        <a:t>Anand’s</a:t>
                      </a:r>
                      <a:r>
                        <a:rPr lang="en-US" sz="1000" b="1" i="0" u="none" strike="noStrike" cap="none" baseline="0" dirty="0">
                          <a:solidFill>
                            <a:srgbClr val="000000"/>
                          </a:solidFill>
                          <a:effectLst/>
                          <a:latin typeface="Arial" panose="020B0604020202020204" pitchFamily="34" charset="0"/>
                          <a:ea typeface="+mn-ea"/>
                          <a:cs typeface="+mn-cs"/>
                          <a:sym typeface="Arial"/>
                        </a:rPr>
                        <a:t> Section</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baseline="0" dirty="0">
                          <a:solidFill>
                            <a:srgbClr val="000000"/>
                          </a:solidFill>
                          <a:effectLst/>
                          <a:latin typeface="Arial" panose="020B0604020202020204" pitchFamily="34" charset="0"/>
                          <a:ea typeface="+mn-ea"/>
                          <a:cs typeface="+mn-cs"/>
                          <a:sym typeface="Arial"/>
                        </a:rPr>
                        <a:t>PPT – Relevant Recommendation or conclusions</a:t>
                      </a:r>
                    </a:p>
                    <a:p>
                      <a:pPr marL="171450" marR="0" indent="-171450" algn="l" rtl="0" fontAlgn="t">
                        <a:lnSpc>
                          <a:spcPct val="100000"/>
                        </a:lnSpc>
                        <a:spcBef>
                          <a:spcPts val="200"/>
                        </a:spcBef>
                        <a:spcAft>
                          <a:spcPts val="200"/>
                        </a:spcAft>
                        <a:buClr>
                          <a:srgbClr val="000000"/>
                        </a:buClr>
                        <a:buFont typeface="Wingdings" panose="05000000000000000000" pitchFamily="2" charset="2"/>
                        <a:buChar char="Ø"/>
                      </a:pPr>
                      <a:r>
                        <a:rPr lang="en-US" sz="1000" b="0" i="0" u="none" strike="noStrike" cap="none" baseline="0" dirty="0">
                          <a:solidFill>
                            <a:srgbClr val="000000"/>
                          </a:solidFill>
                          <a:effectLst/>
                          <a:latin typeface="Arial" panose="020B0604020202020204" pitchFamily="34" charset="0"/>
                          <a:ea typeface="+mn-ea"/>
                          <a:cs typeface="+mn-cs"/>
                          <a:sym typeface="Arial"/>
                        </a:rPr>
                        <a:t>PPT – Format, Timing, APA 7 check</a:t>
                      </a:r>
                      <a:endParaRPr lang="en-US" sz="1000" b="0" i="0" u="none" strike="noStrike" cap="none" dirty="0">
                        <a:solidFill>
                          <a:srgbClr val="000000"/>
                        </a:solidFill>
                        <a:effectLst/>
                        <a:latin typeface="Arial" panose="020B0604020202020204" pitchFamily="34" charset="0"/>
                        <a:ea typeface="+mn-ea"/>
                        <a:cs typeface="+mn-cs"/>
                        <a:sym typeface="Arial"/>
                      </a:endParaRPr>
                    </a:p>
                  </a:txBody>
                  <a:tcPr marL="40787" marR="40787" marT="29366" marB="2936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ctr" rtl="0" fontAlgn="t">
                        <a:lnSpc>
                          <a:spcPct val="100000"/>
                        </a:lnSpc>
                        <a:spcBef>
                          <a:spcPts val="200"/>
                        </a:spcBef>
                        <a:spcAft>
                          <a:spcPts val="200"/>
                        </a:spcAft>
                        <a:buFontTx/>
                        <a:buNone/>
                      </a:pPr>
                      <a:r>
                        <a:rPr lang="en-US" sz="1000" b="0" i="0" u="sng" strike="noStrike" dirty="0" err="1">
                          <a:solidFill>
                            <a:srgbClr val="000000"/>
                          </a:solidFill>
                          <a:effectLst/>
                          <a:latin typeface="Arial" panose="020B0604020202020204" pitchFamily="34" charset="0"/>
                        </a:rPr>
                        <a:t>Outhai</a:t>
                      </a:r>
                      <a:r>
                        <a:rPr lang="en-US" sz="1000" b="0" i="0" u="sng" strike="noStrike" dirty="0">
                          <a:solidFill>
                            <a:srgbClr val="000000"/>
                          </a:solidFill>
                          <a:effectLst/>
                          <a:latin typeface="Arial" panose="020B0604020202020204" pitchFamily="34" charset="0"/>
                        </a:rPr>
                        <a:t> </a:t>
                      </a:r>
                      <a:r>
                        <a:rPr lang="en-US" sz="1000" b="0" i="0" u="sng" strike="noStrike" dirty="0" err="1">
                          <a:solidFill>
                            <a:srgbClr val="000000"/>
                          </a:solidFill>
                          <a:effectLst/>
                          <a:latin typeface="Arial" panose="020B0604020202020204" pitchFamily="34" charset="0"/>
                        </a:rPr>
                        <a:t>Xayavongsa</a:t>
                      </a:r>
                      <a:r>
                        <a:rPr lang="en-US" sz="1000" b="0" i="0" u="sng" strike="noStrike" dirty="0">
                          <a:solidFill>
                            <a:srgbClr val="000000"/>
                          </a:solidFill>
                          <a:effectLst/>
                          <a:latin typeface="Arial" panose="020B0604020202020204" pitchFamily="34" charset="0"/>
                        </a:rPr>
                        <a:t> – Team Lead</a:t>
                      </a:r>
                      <a:endParaRPr lang="en-US" sz="1000" b="0" i="0" u="none" strike="noStrike" dirty="0">
                        <a:solidFill>
                          <a:srgbClr val="000000"/>
                        </a:solidFill>
                        <a:effectLst/>
                        <a:latin typeface="Arial" panose="020B0604020202020204" pitchFamily="34" charset="0"/>
                      </a:endParaRP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Create Task and Organize meetups</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Preprocessing and Visuals after</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Model Design &amp; Training using T5</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Model Evaluation &amp; Metrics</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Created </a:t>
                      </a:r>
                      <a:r>
                        <a:rPr lang="en-US" sz="1000" b="0" i="0" u="none" strike="noStrike" dirty="0" err="1">
                          <a:solidFill>
                            <a:srgbClr val="000000"/>
                          </a:solidFill>
                          <a:effectLst/>
                          <a:latin typeface="Arial" panose="020B0604020202020204" pitchFamily="34" charset="0"/>
                        </a:rPr>
                        <a:t>Chatbot</a:t>
                      </a:r>
                      <a:endParaRPr lang="en-US" sz="1000" b="0" i="0" u="none" strike="noStrike" dirty="0">
                        <a:solidFill>
                          <a:srgbClr val="000000"/>
                        </a:solidFill>
                        <a:effectLst/>
                        <a:latin typeface="Arial" panose="020B0604020202020204" pitchFamily="34" charset="0"/>
                      </a:endParaRP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Create GitHub &amp; ReadMe</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Notebook Organization &amp; Pep 8 check</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Report – Model Architecture &amp; Rationale</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PPT – Challenges &amp; Key Findings</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PPT – </a:t>
                      </a:r>
                      <a:r>
                        <a:rPr lang="en-US" sz="1000" b="0" i="0" u="none" strike="noStrike" dirty="0" err="1">
                          <a:solidFill>
                            <a:srgbClr val="000000"/>
                          </a:solidFill>
                          <a:effectLst/>
                          <a:latin typeface="Arial" panose="020B0604020202020204" pitchFamily="34" charset="0"/>
                        </a:rPr>
                        <a:t>Chatbot</a:t>
                      </a:r>
                      <a:r>
                        <a:rPr lang="en-US" sz="1000" b="0" i="0" u="none" strike="noStrike" dirty="0">
                          <a:solidFill>
                            <a:srgbClr val="000000"/>
                          </a:solidFill>
                          <a:effectLst/>
                          <a:latin typeface="Arial" panose="020B0604020202020204" pitchFamily="34" charset="0"/>
                        </a:rPr>
                        <a:t> &amp; How it works</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PPT – Slide with Collab Efforts</a:t>
                      </a:r>
                    </a:p>
                    <a:p>
                      <a:pPr marL="171450" indent="-171450" rtl="0" fontAlgn="t">
                        <a:lnSpc>
                          <a:spcPct val="100000"/>
                        </a:lnSpc>
                        <a:spcBef>
                          <a:spcPts val="200"/>
                        </a:spcBef>
                        <a:spcAft>
                          <a:spcPts val="200"/>
                        </a:spcAft>
                        <a:buFont typeface="Wingdings" panose="05000000000000000000" pitchFamily="2" charset="2"/>
                        <a:buChar char="Ø"/>
                      </a:pPr>
                      <a:endParaRPr lang="en-US" sz="1000" b="0" i="0" u="none" strike="noStrike" dirty="0">
                        <a:solidFill>
                          <a:srgbClr val="000000"/>
                        </a:solidFill>
                        <a:effectLst/>
                        <a:latin typeface="Arial" panose="020B0604020202020204" pitchFamily="34" charset="0"/>
                      </a:endParaRPr>
                    </a:p>
                    <a:p>
                      <a:pPr marL="0" indent="0" rtl="0" fontAlgn="t">
                        <a:lnSpc>
                          <a:spcPct val="100000"/>
                        </a:lnSpc>
                        <a:spcBef>
                          <a:spcPts val="200"/>
                        </a:spcBef>
                        <a:spcAft>
                          <a:spcPts val="200"/>
                        </a:spcAft>
                        <a:buFont typeface="Wingdings" panose="05000000000000000000" pitchFamily="2" charset="2"/>
                        <a:buNone/>
                      </a:pPr>
                      <a:r>
                        <a:rPr lang="en-US" sz="1000" b="1" i="0" u="none" strike="noStrike" dirty="0" err="1">
                          <a:solidFill>
                            <a:srgbClr val="000000"/>
                          </a:solidFill>
                          <a:effectLst/>
                          <a:latin typeface="Arial" panose="020B0604020202020204" pitchFamily="34" charset="0"/>
                        </a:rPr>
                        <a:t>Anand</a:t>
                      </a:r>
                      <a:r>
                        <a:rPr lang="en-US" sz="1000" b="1" i="0" u="none" strike="noStrike" baseline="0" dirty="0" err="1">
                          <a:solidFill>
                            <a:srgbClr val="000000"/>
                          </a:solidFill>
                          <a:effectLst/>
                          <a:latin typeface="Arial" panose="020B0604020202020204" pitchFamily="34" charset="0"/>
                        </a:rPr>
                        <a:t>’s</a:t>
                      </a:r>
                      <a:r>
                        <a:rPr lang="en-US" sz="1000" b="1" i="0" u="none" strike="noStrike" baseline="0" dirty="0">
                          <a:solidFill>
                            <a:srgbClr val="000000"/>
                          </a:solidFill>
                          <a:effectLst/>
                          <a:latin typeface="Arial" panose="020B0604020202020204" pitchFamily="34" charset="0"/>
                        </a:rPr>
                        <a:t> section</a:t>
                      </a:r>
                      <a:endParaRPr lang="en-US" sz="1000" b="1" i="0" u="none" strike="noStrike" dirty="0">
                        <a:solidFill>
                          <a:srgbClr val="000000"/>
                        </a:solidFill>
                        <a:effectLst/>
                        <a:latin typeface="Arial" panose="020B0604020202020204" pitchFamily="34" charset="0"/>
                      </a:endParaRP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dirty="0">
                          <a:solidFill>
                            <a:srgbClr val="000000"/>
                          </a:solidFill>
                          <a:effectLst/>
                          <a:latin typeface="Arial" panose="020B0604020202020204" pitchFamily="34" charset="0"/>
                        </a:rPr>
                        <a:t>Report</a:t>
                      </a:r>
                      <a:r>
                        <a:rPr lang="en-US" sz="1000" b="0" i="0" u="none" strike="noStrike" baseline="0" dirty="0">
                          <a:solidFill>
                            <a:srgbClr val="000000"/>
                          </a:solidFill>
                          <a:effectLst/>
                          <a:latin typeface="Arial" panose="020B0604020202020204" pitchFamily="34" charset="0"/>
                        </a:rPr>
                        <a:t> – Evaluation results and user feedback</a:t>
                      </a:r>
                    </a:p>
                    <a:p>
                      <a:pPr marL="171450" indent="-171450" rtl="0" fontAlgn="t">
                        <a:lnSpc>
                          <a:spcPct val="100000"/>
                        </a:lnSpc>
                        <a:spcBef>
                          <a:spcPts val="200"/>
                        </a:spcBef>
                        <a:spcAft>
                          <a:spcPts val="200"/>
                        </a:spcAft>
                        <a:buFont typeface="Wingdings" panose="05000000000000000000" pitchFamily="2" charset="2"/>
                        <a:buChar char="Ø"/>
                      </a:pPr>
                      <a:r>
                        <a:rPr lang="en-US" sz="1000" b="0" i="0" u="none" strike="noStrike" baseline="0" dirty="0">
                          <a:solidFill>
                            <a:srgbClr val="000000"/>
                          </a:solidFill>
                          <a:effectLst/>
                          <a:latin typeface="Arial" panose="020B0604020202020204" pitchFamily="34" charset="0"/>
                        </a:rPr>
                        <a:t>Report – Future Improvements &amp; Scalability Options</a:t>
                      </a:r>
                    </a:p>
                  </a:txBody>
                  <a:tcPr marL="40787" marR="40787" marT="29366" marB="29366">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1795433"/>
                  </a:ext>
                </a:extLst>
              </a:tr>
            </a:tbl>
          </a:graphicData>
        </a:graphic>
      </p:graphicFrame>
      <p:sp>
        <p:nvSpPr>
          <p:cNvPr id="8" name="Rectangle 1">
            <a:extLst>
              <a:ext uri="{FF2B5EF4-FFF2-40B4-BE49-F238E27FC236}">
                <a16:creationId xmlns:a16="http://schemas.microsoft.com/office/drawing/2014/main" id="{85285186-C388-18A6-AE75-21ACC10955DF}"/>
              </a:ext>
            </a:extLst>
          </p:cNvPr>
          <p:cNvSpPr>
            <a:spLocks noChangeArrowheads="1"/>
          </p:cNvSpPr>
          <p:nvPr/>
        </p:nvSpPr>
        <p:spPr bwMode="auto">
          <a:xfrm>
            <a:off x="2644775"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26"/>
    </mc:Choice>
    <mc:Fallback xmlns="">
      <p:transition spd="slow" advTm="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826" name="Google Shape;1826;p65"/>
          <p:cNvSpPr txBox="1">
            <a:spLocks noGrp="1"/>
          </p:cNvSpPr>
          <p:nvPr>
            <p:ph type="subTitle" idx="1"/>
          </p:nvPr>
        </p:nvSpPr>
        <p:spPr>
          <a:xfrm>
            <a:off x="720000" y="1177500"/>
            <a:ext cx="3655800" cy="27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Icons</a:t>
            </a:r>
          </a:p>
          <a:p>
            <a:pPr marL="457200" lvl="0" indent="-317500" algn="l" rtl="0">
              <a:spcBef>
                <a:spcPts val="0"/>
              </a:spcBef>
              <a:spcAft>
                <a:spcPts val="0"/>
              </a:spcAft>
              <a:buSzPts val="1400"/>
              <a:buChar char="●"/>
            </a:pPr>
            <a:r>
              <a:rPr lang="en-US" b="0" u="sng" dirty="0">
                <a:solidFill>
                  <a:schemeClr val="hlink"/>
                </a:solidFill>
                <a:hlinkClick r:id="rId3"/>
              </a:rPr>
              <a:t>Icon Pack: Artificial intelligence | Filled</a:t>
            </a:r>
            <a:endParaRPr lang="en-US" b="0" u="sng" dirty="0">
              <a:solidFill>
                <a:schemeClr val="hlink"/>
              </a:solidFill>
            </a:endParaRPr>
          </a:p>
          <a:p>
            <a:pPr marL="0" lvl="0" indent="0" algn="l" rtl="0">
              <a:spcBef>
                <a:spcPts val="0"/>
              </a:spcBef>
              <a:spcAft>
                <a:spcPts val="0"/>
              </a:spcAft>
              <a:buNone/>
            </a:pPr>
            <a:r>
              <a:rPr lang="en" b="1" dirty="0"/>
              <a:t>Vector</a:t>
            </a:r>
            <a:endParaRPr b="1" dirty="0"/>
          </a:p>
          <a:p>
            <a:pPr marL="457200" lvl="0" indent="-317500" algn="l" rtl="0">
              <a:spcBef>
                <a:spcPts val="0"/>
              </a:spcBef>
              <a:spcAft>
                <a:spcPts val="0"/>
              </a:spcAft>
              <a:buSzPts val="1400"/>
              <a:buChar char="●"/>
            </a:pPr>
            <a:r>
              <a:rPr lang="en" u="sng" dirty="0">
                <a:solidFill>
                  <a:schemeClr val="hlink"/>
                </a:solidFill>
                <a:hlinkClick r:id="rId4"/>
              </a:rPr>
              <a:t>Gradient npl illustration</a:t>
            </a:r>
            <a:endParaRPr dirty="0"/>
          </a:p>
          <a:p>
            <a:pPr marL="457200" lvl="0" indent="-317500" algn="l" rtl="0">
              <a:spcBef>
                <a:spcPts val="0"/>
              </a:spcBef>
              <a:spcAft>
                <a:spcPts val="0"/>
              </a:spcAft>
              <a:buSzPts val="1400"/>
              <a:buChar char="●"/>
            </a:pPr>
            <a:r>
              <a:rPr lang="en" u="sng" dirty="0">
                <a:solidFill>
                  <a:schemeClr val="hlink"/>
                </a:solidFill>
                <a:hlinkClick r:id="rId5"/>
              </a:rPr>
              <a:t>Gradient quantum illustration</a:t>
            </a:r>
            <a:endParaRPr dirty="0"/>
          </a:p>
          <a:p>
            <a:pPr marL="457200" lvl="0" indent="-317500" algn="l" rtl="0">
              <a:spcBef>
                <a:spcPts val="0"/>
              </a:spcBef>
              <a:spcAft>
                <a:spcPts val="0"/>
              </a:spcAft>
              <a:buSzPts val="1400"/>
              <a:buChar char="●"/>
            </a:pPr>
            <a:r>
              <a:rPr lang="en" u="sng" dirty="0">
                <a:solidFill>
                  <a:schemeClr val="hlink"/>
                </a:solidFill>
                <a:hlinkClick r:id="rId6"/>
              </a:rPr>
              <a:t>Gradient quantum illustration I</a:t>
            </a:r>
            <a:endParaRPr dirty="0"/>
          </a:p>
          <a:p>
            <a:pPr marL="457200" lvl="0" indent="-317500" algn="l" rtl="0">
              <a:spcBef>
                <a:spcPts val="0"/>
              </a:spcBef>
              <a:spcAft>
                <a:spcPts val="0"/>
              </a:spcAft>
              <a:buSzPts val="1400"/>
              <a:buChar char="●"/>
            </a:pPr>
            <a:r>
              <a:rPr lang="en" u="sng" dirty="0">
                <a:solidFill>
                  <a:schemeClr val="hlink"/>
                </a:solidFill>
                <a:hlinkClick r:id="rId7"/>
              </a:rPr>
              <a:t>Gradient ssl illustration</a:t>
            </a:r>
            <a:endParaRPr dirty="0"/>
          </a:p>
          <a:p>
            <a:pPr marL="457200" lvl="0" indent="-317500" algn="l" rtl="0">
              <a:spcBef>
                <a:spcPts val="0"/>
              </a:spcBef>
              <a:spcAft>
                <a:spcPts val="0"/>
              </a:spcAft>
              <a:buSzPts val="1400"/>
              <a:buChar char="●"/>
            </a:pPr>
            <a:r>
              <a:rPr lang="en" u="sng" dirty="0">
                <a:solidFill>
                  <a:schemeClr val="hlink"/>
                </a:solidFill>
                <a:hlinkClick r:id="rId8"/>
              </a:rPr>
              <a:t>Gradient sql illustration</a:t>
            </a:r>
            <a:endParaRPr dirty="0"/>
          </a:p>
          <a:p>
            <a:pPr marL="457200" lvl="0" indent="-317500" algn="l" rtl="0">
              <a:spcBef>
                <a:spcPts val="0"/>
              </a:spcBef>
              <a:spcAft>
                <a:spcPts val="0"/>
              </a:spcAft>
              <a:buSzPts val="1400"/>
              <a:buChar char="●"/>
            </a:pPr>
            <a:r>
              <a:rPr lang="en" u="sng" dirty="0">
                <a:solidFill>
                  <a:schemeClr val="hlink"/>
                </a:solidFill>
                <a:hlinkClick r:id="rId9"/>
              </a:rPr>
              <a:t>Gradient sql illustration I</a:t>
            </a:r>
            <a:endParaRPr dirty="0"/>
          </a:p>
          <a:p>
            <a:pPr marL="457200" lvl="0" indent="-317500" algn="l" rtl="0">
              <a:spcBef>
                <a:spcPts val="0"/>
              </a:spcBef>
              <a:spcAft>
                <a:spcPts val="0"/>
              </a:spcAft>
              <a:buSzPts val="1400"/>
              <a:buChar char="●"/>
            </a:pPr>
            <a:r>
              <a:rPr lang="en" u="sng" dirty="0">
                <a:solidFill>
                  <a:schemeClr val="hlink"/>
                </a:solidFill>
                <a:hlinkClick r:id="rId10"/>
              </a:rPr>
              <a:t>Gradient npl illustration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Introduction</a:t>
            </a:r>
            <a:endParaRPr sz="2400" dirty="0"/>
          </a:p>
        </p:txBody>
      </p:sp>
      <p:sp>
        <p:nvSpPr>
          <p:cNvPr id="7" name="Rectangle 2">
            <a:extLst>
              <a:ext uri="{FF2B5EF4-FFF2-40B4-BE49-F238E27FC236}">
                <a16:creationId xmlns:a16="http://schemas.microsoft.com/office/drawing/2014/main" id="{1809539B-7A72-7E10-DC8C-6BC9395EBBC1}"/>
              </a:ext>
            </a:extLst>
          </p:cNvPr>
          <p:cNvSpPr>
            <a:spLocks noGrp="1" noChangeArrowheads="1"/>
          </p:cNvSpPr>
          <p:nvPr>
            <p:ph type="subTitle" idx="2"/>
          </p:nvPr>
        </p:nvSpPr>
        <p:spPr bwMode="auto">
          <a:xfrm>
            <a:off x="720000" y="1017725"/>
            <a:ext cx="712727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Objective</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Develop a generative chatbot using the </a:t>
            </a:r>
            <a:r>
              <a:rPr kumimoji="0" lang="en-US" altLang="en-US" sz="1200" i="0" u="none" strike="noStrike" cap="none" normalizeH="0" baseline="0" dirty="0">
                <a:ln>
                  <a:noFill/>
                </a:ln>
                <a:solidFill>
                  <a:schemeClr val="tx1"/>
                </a:solidFill>
                <a:effectLst/>
                <a:latin typeface="Arial" panose="020B0604020202020204" pitchFamily="34" charset="0"/>
              </a:rPr>
              <a:t>Cornell Movie Dialogs Corpus </a:t>
            </a:r>
            <a:r>
              <a:rPr kumimoji="0" lang="en-US" altLang="en-US" sz="1200" b="0" i="0" u="none" strike="noStrike" cap="none" normalizeH="0" baseline="0" dirty="0">
                <a:ln>
                  <a:noFill/>
                </a:ln>
                <a:solidFill>
                  <a:schemeClr val="tx1"/>
                </a:solidFill>
                <a:effectLst/>
                <a:latin typeface="Arial" panose="020B0604020202020204" pitchFamily="34" charset="0"/>
              </a:rPr>
              <a:t>to handle multi-turn, </a:t>
            </a:r>
            <a:endParaRPr lang="en-US" altLang="en-US"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 context-aware conversations.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Dataset</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Utilized over 300,000 movie dialogues from the </a:t>
            </a:r>
            <a:r>
              <a:rPr kumimoji="0" lang="en-US" altLang="en-US" sz="1200" i="0" u="none" strike="noStrike" cap="none" normalizeH="0" baseline="0" dirty="0">
                <a:ln>
                  <a:noFill/>
                </a:ln>
                <a:solidFill>
                  <a:schemeClr val="tx1"/>
                </a:solidFill>
                <a:effectLst/>
                <a:latin typeface="Arial" panose="020B0604020202020204" pitchFamily="34" charset="0"/>
              </a:rPr>
              <a:t>Cornell Movie Dialogs Corpus </a:t>
            </a:r>
            <a:r>
              <a:rPr kumimoji="0" lang="en-US" altLang="en-US" sz="1200" b="0" i="0" u="none" strike="noStrike" cap="none" normalizeH="0" baseline="0" dirty="0">
                <a:ln>
                  <a:noFill/>
                </a:ln>
                <a:solidFill>
                  <a:schemeClr val="tx1"/>
                </a:solidFill>
                <a:effectLst/>
                <a:latin typeface="Arial" panose="020B0604020202020204" pitchFamily="34" charset="0"/>
              </a:rPr>
              <a:t>for training.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Model Selection</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After experimenting with models </a:t>
            </a:r>
            <a:r>
              <a:rPr kumimoji="0" lang="en-US" altLang="en-US" sz="1200" i="0" u="none" strike="noStrike" cap="none" normalizeH="0" baseline="0" dirty="0">
                <a:ln>
                  <a:noFill/>
                </a:ln>
                <a:solidFill>
                  <a:schemeClr val="tx1"/>
                </a:solidFill>
                <a:effectLst/>
                <a:latin typeface="Arial" panose="020B0604020202020204" pitchFamily="34" charset="0"/>
              </a:rPr>
              <a:t>like LSTM and GPT-2, T5 was chosen for its sequence-to-sequence </a:t>
            </a:r>
            <a:br>
              <a:rPr kumimoji="0" lang="en-US" altLang="en-US" sz="1200" i="0" u="none" strike="noStrike" cap="none" normalizeH="0" baseline="0" dirty="0">
                <a:ln>
                  <a:noFill/>
                </a:ln>
                <a:solidFill>
                  <a:schemeClr val="tx1"/>
                </a:solidFill>
                <a:effectLst/>
                <a:latin typeface="Arial" panose="020B0604020202020204" pitchFamily="34" charset="0"/>
              </a:rPr>
            </a:br>
            <a:r>
              <a:rPr kumimoji="0" lang="en-US" altLang="en-US" sz="1200" i="0" u="none" strike="noStrike" cap="none" normalizeH="0" baseline="0" dirty="0">
                <a:ln>
                  <a:noFill/>
                </a:ln>
                <a:solidFill>
                  <a:schemeClr val="tx1"/>
                </a:solidFill>
                <a:effectLst/>
                <a:latin typeface="Arial" panose="020B0604020202020204" pitchFamily="34" charset="0"/>
              </a:rPr>
              <a:t> capabilities </a:t>
            </a:r>
            <a:r>
              <a:rPr kumimoji="0" lang="en-US" altLang="en-US" sz="1200" b="0" i="0" u="none" strike="noStrike" cap="none" normalizeH="0" baseline="0" dirty="0">
                <a:ln>
                  <a:noFill/>
                </a:ln>
                <a:solidFill>
                  <a:schemeClr val="tx1"/>
                </a:solidFill>
                <a:effectLst/>
                <a:latin typeface="Arial" panose="020B0604020202020204" pitchFamily="34" charset="0"/>
              </a:rPr>
              <a:t>and proficiency in managing context across multi-turn dialogues.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Goal</a:t>
            </a:r>
            <a:r>
              <a:rPr kumimoji="0" lang="en-US" altLang="en-US"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Create a chatbot capable of generating coherent and contextually appropriate responses, </a:t>
            </a:r>
            <a:br>
              <a:rPr kumimoji="0" lang="en-US" altLang="en-US" sz="1200" b="0" i="0" u="none" strike="noStrike" cap="none" normalizeH="0" baseline="0" dirty="0">
                <a:ln>
                  <a:noFill/>
                </a:ln>
                <a:solidFill>
                  <a:schemeClr val="tx1"/>
                </a:solidFill>
                <a:effectLst/>
                <a:latin typeface="Arial" panose="020B0604020202020204" pitchFamily="34" charset="0"/>
              </a:rPr>
            </a:br>
            <a:r>
              <a:rPr kumimoji="0" lang="en-US" altLang="en-US" sz="1200" b="0" i="0" u="none" strike="noStrike" cap="none" normalizeH="0" baseline="0" dirty="0">
                <a:ln>
                  <a:noFill/>
                </a:ln>
                <a:solidFill>
                  <a:schemeClr val="tx1"/>
                </a:solidFill>
                <a:effectLst/>
                <a:latin typeface="Arial" panose="020B0604020202020204" pitchFamily="34" charset="0"/>
              </a:rPr>
              <a:t> while improving dialogue quality through iterative training and evaluation.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135E5CB-793A-0500-B9BF-05AD6A4BB5BF}"/>
              </a:ext>
            </a:extLst>
          </p:cNvPr>
          <p:cNvPicPr>
            <a:picLocks noChangeAspect="1"/>
          </p:cNvPicPr>
          <p:nvPr/>
        </p:nvPicPr>
        <p:blipFill>
          <a:blip r:embed="rId5"/>
          <a:stretch>
            <a:fillRect/>
          </a:stretch>
        </p:blipFill>
        <p:spPr>
          <a:xfrm>
            <a:off x="5909738" y="3612972"/>
            <a:ext cx="2373202" cy="1260763"/>
          </a:xfrm>
          <a:prstGeom prst="rect">
            <a:avLst/>
          </a:prstGeom>
        </p:spPr>
      </p:pic>
      <p:sp>
        <p:nvSpPr>
          <p:cNvPr id="11" name="Google Shape;751;p44">
            <a:extLst>
              <a:ext uri="{FF2B5EF4-FFF2-40B4-BE49-F238E27FC236}">
                <a16:creationId xmlns:a16="http://schemas.microsoft.com/office/drawing/2014/main" id="{46884436-6C93-50B0-ABE7-9DE76BB83B3A}"/>
              </a:ext>
            </a:extLst>
          </p:cNvPr>
          <p:cNvSpPr/>
          <p:nvPr/>
        </p:nvSpPr>
        <p:spPr>
          <a:xfrm>
            <a:off x="109846" y="445025"/>
            <a:ext cx="61998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 name="Google Shape;608;p40">
            <a:extLst>
              <a:ext uri="{FF2B5EF4-FFF2-40B4-BE49-F238E27FC236}">
                <a16:creationId xmlns:a16="http://schemas.microsoft.com/office/drawing/2014/main" id="{235C8DF7-0B56-23D6-6F2C-A6286202D590}"/>
              </a:ext>
            </a:extLst>
          </p:cNvPr>
          <p:cNvGrpSpPr/>
          <p:nvPr/>
        </p:nvGrpSpPr>
        <p:grpSpPr>
          <a:xfrm>
            <a:off x="196033" y="498638"/>
            <a:ext cx="447705" cy="445474"/>
            <a:chOff x="5434200" y="1498338"/>
            <a:chExt cx="500435" cy="465474"/>
          </a:xfrm>
        </p:grpSpPr>
        <p:sp>
          <p:nvSpPr>
            <p:cNvPr id="14" name="Google Shape;609;p40">
              <a:extLst>
                <a:ext uri="{FF2B5EF4-FFF2-40B4-BE49-F238E27FC236}">
                  <a16:creationId xmlns:a16="http://schemas.microsoft.com/office/drawing/2014/main" id="{EDD2BDF7-FA93-0CBF-F992-E499AF735F9E}"/>
                </a:ext>
              </a:extLst>
            </p:cNvPr>
            <p:cNvSpPr/>
            <p:nvPr/>
          </p:nvSpPr>
          <p:spPr>
            <a:xfrm>
              <a:off x="5552458" y="1498338"/>
              <a:ext cx="117330" cy="256959"/>
            </a:xfrm>
            <a:custGeom>
              <a:avLst/>
              <a:gdLst/>
              <a:ahLst/>
              <a:cxnLst/>
              <a:rect l="l" t="t" r="r" b="b"/>
              <a:pathLst>
                <a:path w="4299" h="9415" extrusionOk="0">
                  <a:moveTo>
                    <a:pt x="3600" y="0"/>
                  </a:moveTo>
                  <a:lnTo>
                    <a:pt x="2153" y="336"/>
                  </a:lnTo>
                  <a:lnTo>
                    <a:pt x="2153" y="932"/>
                  </a:lnTo>
                  <a:lnTo>
                    <a:pt x="3229" y="932"/>
                  </a:lnTo>
                  <a:lnTo>
                    <a:pt x="3229" y="3081"/>
                  </a:lnTo>
                  <a:lnTo>
                    <a:pt x="2153" y="3081"/>
                  </a:lnTo>
                  <a:lnTo>
                    <a:pt x="2153" y="2008"/>
                  </a:lnTo>
                  <a:lnTo>
                    <a:pt x="1077" y="2008"/>
                  </a:lnTo>
                  <a:lnTo>
                    <a:pt x="1077" y="3416"/>
                  </a:lnTo>
                  <a:lnTo>
                    <a:pt x="0" y="3952"/>
                  </a:lnTo>
                  <a:lnTo>
                    <a:pt x="0" y="4157"/>
                  </a:lnTo>
                  <a:lnTo>
                    <a:pt x="2146" y="4157"/>
                  </a:lnTo>
                  <a:lnTo>
                    <a:pt x="2146" y="5233"/>
                  </a:lnTo>
                  <a:lnTo>
                    <a:pt x="0" y="5233"/>
                  </a:lnTo>
                  <a:lnTo>
                    <a:pt x="0" y="5435"/>
                  </a:lnTo>
                  <a:lnTo>
                    <a:pt x="1077" y="5974"/>
                  </a:lnTo>
                  <a:lnTo>
                    <a:pt x="1077" y="7382"/>
                  </a:lnTo>
                  <a:lnTo>
                    <a:pt x="2153" y="7382"/>
                  </a:lnTo>
                  <a:lnTo>
                    <a:pt x="2153" y="6310"/>
                  </a:lnTo>
                  <a:lnTo>
                    <a:pt x="3229" y="6310"/>
                  </a:lnTo>
                  <a:lnTo>
                    <a:pt x="3229" y="8459"/>
                  </a:lnTo>
                  <a:lnTo>
                    <a:pt x="2153" y="8459"/>
                  </a:lnTo>
                  <a:lnTo>
                    <a:pt x="2153" y="8769"/>
                  </a:lnTo>
                  <a:lnTo>
                    <a:pt x="2795" y="9415"/>
                  </a:lnTo>
                  <a:lnTo>
                    <a:pt x="4298" y="8660"/>
                  </a:lnTo>
                  <a:lnTo>
                    <a:pt x="4298" y="5233"/>
                  </a:lnTo>
                  <a:lnTo>
                    <a:pt x="3222" y="5233"/>
                  </a:lnTo>
                  <a:lnTo>
                    <a:pt x="3222" y="4157"/>
                  </a:lnTo>
                  <a:lnTo>
                    <a:pt x="4298" y="4157"/>
                  </a:lnTo>
                  <a:lnTo>
                    <a:pt x="4298" y="678"/>
                  </a:lnTo>
                  <a:lnTo>
                    <a:pt x="36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10;p40">
              <a:extLst>
                <a:ext uri="{FF2B5EF4-FFF2-40B4-BE49-F238E27FC236}">
                  <a16:creationId xmlns:a16="http://schemas.microsoft.com/office/drawing/2014/main" id="{F9EFB571-7A0D-C1BB-B1FB-92820A9120E8}"/>
                </a:ext>
              </a:extLst>
            </p:cNvPr>
            <p:cNvSpPr/>
            <p:nvPr/>
          </p:nvSpPr>
          <p:spPr>
            <a:xfrm>
              <a:off x="5699046" y="1498338"/>
              <a:ext cx="117522" cy="256959"/>
            </a:xfrm>
            <a:custGeom>
              <a:avLst/>
              <a:gdLst/>
              <a:ahLst/>
              <a:cxnLst/>
              <a:rect l="l" t="t" r="r" b="b"/>
              <a:pathLst>
                <a:path w="4306" h="9415" extrusionOk="0">
                  <a:moveTo>
                    <a:pt x="706" y="0"/>
                  </a:moveTo>
                  <a:lnTo>
                    <a:pt x="4" y="674"/>
                  </a:lnTo>
                  <a:lnTo>
                    <a:pt x="4" y="4157"/>
                  </a:lnTo>
                  <a:lnTo>
                    <a:pt x="1080" y="4157"/>
                  </a:lnTo>
                  <a:lnTo>
                    <a:pt x="1080" y="5233"/>
                  </a:lnTo>
                  <a:lnTo>
                    <a:pt x="0" y="5233"/>
                  </a:lnTo>
                  <a:lnTo>
                    <a:pt x="0" y="8660"/>
                  </a:lnTo>
                  <a:lnTo>
                    <a:pt x="1503" y="9415"/>
                  </a:lnTo>
                  <a:lnTo>
                    <a:pt x="2149" y="8769"/>
                  </a:lnTo>
                  <a:lnTo>
                    <a:pt x="2149" y="8459"/>
                  </a:lnTo>
                  <a:lnTo>
                    <a:pt x="1076" y="8459"/>
                  </a:lnTo>
                  <a:lnTo>
                    <a:pt x="1076" y="6310"/>
                  </a:lnTo>
                  <a:lnTo>
                    <a:pt x="2153" y="6310"/>
                  </a:lnTo>
                  <a:lnTo>
                    <a:pt x="2153" y="7382"/>
                  </a:lnTo>
                  <a:lnTo>
                    <a:pt x="3229" y="7382"/>
                  </a:lnTo>
                  <a:lnTo>
                    <a:pt x="3229" y="5974"/>
                  </a:lnTo>
                  <a:lnTo>
                    <a:pt x="4305" y="5435"/>
                  </a:lnTo>
                  <a:lnTo>
                    <a:pt x="4305" y="5233"/>
                  </a:lnTo>
                  <a:lnTo>
                    <a:pt x="2156" y="5233"/>
                  </a:lnTo>
                  <a:lnTo>
                    <a:pt x="2156" y="4157"/>
                  </a:lnTo>
                  <a:lnTo>
                    <a:pt x="4305" y="4157"/>
                  </a:lnTo>
                  <a:lnTo>
                    <a:pt x="4305" y="3952"/>
                  </a:lnTo>
                  <a:lnTo>
                    <a:pt x="3229" y="3416"/>
                  </a:lnTo>
                  <a:lnTo>
                    <a:pt x="3229" y="2008"/>
                  </a:lnTo>
                  <a:lnTo>
                    <a:pt x="2153" y="2008"/>
                  </a:lnTo>
                  <a:lnTo>
                    <a:pt x="2153" y="3084"/>
                  </a:lnTo>
                  <a:lnTo>
                    <a:pt x="1076" y="3084"/>
                  </a:lnTo>
                  <a:lnTo>
                    <a:pt x="1076" y="932"/>
                  </a:lnTo>
                  <a:lnTo>
                    <a:pt x="2153" y="932"/>
                  </a:lnTo>
                  <a:lnTo>
                    <a:pt x="2153" y="33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11;p40">
              <a:extLst>
                <a:ext uri="{FF2B5EF4-FFF2-40B4-BE49-F238E27FC236}">
                  <a16:creationId xmlns:a16="http://schemas.microsoft.com/office/drawing/2014/main" id="{2D739F28-CAF9-534A-127C-688788E2FCC2}"/>
                </a:ext>
              </a:extLst>
            </p:cNvPr>
            <p:cNvSpPr/>
            <p:nvPr/>
          </p:nvSpPr>
          <p:spPr>
            <a:xfrm>
              <a:off x="5434282" y="1846399"/>
              <a:ext cx="500353" cy="117412"/>
            </a:xfrm>
            <a:custGeom>
              <a:avLst/>
              <a:gdLst/>
              <a:ahLst/>
              <a:cxnLst/>
              <a:rect l="l" t="t" r="r" b="b"/>
              <a:pathLst>
                <a:path w="18333" h="4302" extrusionOk="0">
                  <a:moveTo>
                    <a:pt x="1" y="0"/>
                  </a:moveTo>
                  <a:lnTo>
                    <a:pt x="1" y="2149"/>
                  </a:lnTo>
                  <a:lnTo>
                    <a:pt x="7552" y="2149"/>
                  </a:lnTo>
                  <a:lnTo>
                    <a:pt x="7552" y="3225"/>
                  </a:lnTo>
                  <a:lnTo>
                    <a:pt x="5407" y="3225"/>
                  </a:lnTo>
                  <a:lnTo>
                    <a:pt x="5407" y="4302"/>
                  </a:lnTo>
                  <a:lnTo>
                    <a:pt x="12926" y="4302"/>
                  </a:lnTo>
                  <a:lnTo>
                    <a:pt x="12926" y="3225"/>
                  </a:lnTo>
                  <a:lnTo>
                    <a:pt x="10777" y="3225"/>
                  </a:lnTo>
                  <a:lnTo>
                    <a:pt x="10777" y="2149"/>
                  </a:lnTo>
                  <a:lnTo>
                    <a:pt x="18332" y="2149"/>
                  </a:ln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12;p40">
              <a:extLst>
                <a:ext uri="{FF2B5EF4-FFF2-40B4-BE49-F238E27FC236}">
                  <a16:creationId xmlns:a16="http://schemas.microsoft.com/office/drawing/2014/main" id="{BC7AA43A-2E59-DA67-54E7-F2B10095E35E}"/>
                </a:ext>
              </a:extLst>
            </p:cNvPr>
            <p:cNvSpPr/>
            <p:nvPr/>
          </p:nvSpPr>
          <p:spPr>
            <a:xfrm>
              <a:off x="5434200" y="1523747"/>
              <a:ext cx="500326" cy="293285"/>
            </a:xfrm>
            <a:custGeom>
              <a:avLst/>
              <a:gdLst/>
              <a:ahLst/>
              <a:cxnLst/>
              <a:rect l="l" t="t" r="r" b="b"/>
              <a:pathLst>
                <a:path w="18332" h="10746" extrusionOk="0">
                  <a:moveTo>
                    <a:pt x="0" y="1"/>
                  </a:moveTo>
                  <a:lnTo>
                    <a:pt x="0" y="10746"/>
                  </a:lnTo>
                  <a:lnTo>
                    <a:pt x="18332" y="10746"/>
                  </a:lnTo>
                  <a:lnTo>
                    <a:pt x="18332" y="1"/>
                  </a:lnTo>
                  <a:lnTo>
                    <a:pt x="14002" y="1"/>
                  </a:lnTo>
                  <a:lnTo>
                    <a:pt x="14002" y="1818"/>
                  </a:lnTo>
                  <a:lnTo>
                    <a:pt x="15075" y="2358"/>
                  </a:lnTo>
                  <a:lnTo>
                    <a:pt x="15075" y="5170"/>
                  </a:lnTo>
                  <a:lnTo>
                    <a:pt x="14002" y="5710"/>
                  </a:lnTo>
                  <a:lnTo>
                    <a:pt x="14002" y="7528"/>
                  </a:lnTo>
                  <a:lnTo>
                    <a:pt x="12926" y="7528"/>
                  </a:lnTo>
                  <a:lnTo>
                    <a:pt x="12926" y="8286"/>
                  </a:lnTo>
                  <a:lnTo>
                    <a:pt x="11419" y="9790"/>
                  </a:lnTo>
                  <a:lnTo>
                    <a:pt x="9164" y="8660"/>
                  </a:lnTo>
                  <a:lnTo>
                    <a:pt x="6913" y="9790"/>
                  </a:lnTo>
                  <a:lnTo>
                    <a:pt x="5406" y="8286"/>
                  </a:lnTo>
                  <a:lnTo>
                    <a:pt x="5406" y="7528"/>
                  </a:lnTo>
                  <a:lnTo>
                    <a:pt x="4330" y="7528"/>
                  </a:lnTo>
                  <a:lnTo>
                    <a:pt x="4330" y="5710"/>
                  </a:lnTo>
                  <a:lnTo>
                    <a:pt x="3254" y="5170"/>
                  </a:lnTo>
                  <a:lnTo>
                    <a:pt x="3254" y="2358"/>
                  </a:lnTo>
                  <a:lnTo>
                    <a:pt x="4330" y="1818"/>
                  </a:lnTo>
                  <a:lnTo>
                    <a:pt x="43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Recorded Sound">
            <a:hlinkClick r:id="" action="ppaction://media"/>
            <a:extLst>
              <a:ext uri="{FF2B5EF4-FFF2-40B4-BE49-F238E27FC236}">
                <a16:creationId xmlns:a16="http://schemas.microsoft.com/office/drawing/2014/main" id="{4A0681D4-B3C7-3A4C-1AE1-C45D145885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2940" y="447614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4" name="Google Shape;664;p42"/>
          <p:cNvSpPr txBox="1">
            <a:spLocks noGrp="1"/>
          </p:cNvSpPr>
          <p:nvPr>
            <p:ph type="title"/>
          </p:nvPr>
        </p:nvSpPr>
        <p:spPr>
          <a:xfrm>
            <a:off x="930000" y="4346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a:t>
            </a:r>
            <a:endParaRPr dirty="0"/>
          </a:p>
        </p:txBody>
      </p:sp>
      <p:sp>
        <p:nvSpPr>
          <p:cNvPr id="665" name="Google Shape;665;p42"/>
          <p:cNvSpPr txBox="1">
            <a:spLocks noGrp="1"/>
          </p:cNvSpPr>
          <p:nvPr>
            <p:ph type="subTitle" idx="1"/>
          </p:nvPr>
        </p:nvSpPr>
        <p:spPr>
          <a:xfrm>
            <a:off x="1967648"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Dialogue Data</a:t>
            </a:r>
            <a:endParaRPr/>
          </a:p>
        </p:txBody>
      </p:sp>
      <p:sp>
        <p:nvSpPr>
          <p:cNvPr id="666" name="Google Shape;666;p42"/>
          <p:cNvSpPr txBox="1">
            <a:spLocks noGrp="1"/>
          </p:cNvSpPr>
          <p:nvPr>
            <p:ph type="subTitle" idx="2"/>
          </p:nvPr>
        </p:nvSpPr>
        <p:spPr>
          <a:xfrm>
            <a:off x="5198152" y="2084667"/>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Special Characters</a:t>
            </a:r>
            <a:endParaRPr/>
          </a:p>
        </p:txBody>
      </p:sp>
      <p:sp>
        <p:nvSpPr>
          <p:cNvPr id="667" name="Google Shape;667;p42"/>
          <p:cNvSpPr txBox="1">
            <a:spLocks noGrp="1"/>
          </p:cNvSpPr>
          <p:nvPr>
            <p:ph type="subTitle" idx="3"/>
          </p:nvPr>
        </p:nvSpPr>
        <p:spPr>
          <a:xfrm>
            <a:off x="1936872" y="3773296"/>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Regularization Methods</a:t>
            </a:r>
            <a:endParaRPr/>
          </a:p>
        </p:txBody>
      </p:sp>
      <p:sp>
        <p:nvSpPr>
          <p:cNvPr id="668" name="Google Shape;668;p42"/>
          <p:cNvSpPr txBox="1">
            <a:spLocks noGrp="1"/>
          </p:cNvSpPr>
          <p:nvPr>
            <p:ph type="subTitle" idx="4"/>
          </p:nvPr>
        </p:nvSpPr>
        <p:spPr>
          <a:xfrm>
            <a:off x="5167376" y="3773296"/>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efficient GPU</a:t>
            </a:r>
            <a:endParaRPr/>
          </a:p>
        </p:txBody>
      </p:sp>
      <p:sp>
        <p:nvSpPr>
          <p:cNvPr id="670" name="Google Shape;670;p42"/>
          <p:cNvSpPr txBox="1">
            <a:spLocks noGrp="1"/>
          </p:cNvSpPr>
          <p:nvPr>
            <p:ph type="subTitle" idx="6"/>
          </p:nvPr>
        </p:nvSpPr>
        <p:spPr>
          <a:xfrm>
            <a:off x="5198150"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Cleaning Complexity</a:t>
            </a:r>
            <a:endParaRPr/>
          </a:p>
        </p:txBody>
      </p:sp>
      <p:sp>
        <p:nvSpPr>
          <p:cNvPr id="671" name="Google Shape;671;p42"/>
          <p:cNvSpPr txBox="1">
            <a:spLocks noGrp="1"/>
          </p:cNvSpPr>
          <p:nvPr>
            <p:ph type="subTitle" idx="7"/>
          </p:nvPr>
        </p:nvSpPr>
        <p:spPr>
          <a:xfrm>
            <a:off x="1936871" y="3060775"/>
            <a:ext cx="1885723" cy="8122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Training Stability</a:t>
            </a:r>
            <a:endParaRPr/>
          </a:p>
        </p:txBody>
      </p:sp>
      <p:sp>
        <p:nvSpPr>
          <p:cNvPr id="672" name="Google Shape;672;p42"/>
          <p:cNvSpPr txBox="1">
            <a:spLocks noGrp="1"/>
          </p:cNvSpPr>
          <p:nvPr>
            <p:ph type="subTitle" idx="8"/>
          </p:nvPr>
        </p:nvSpPr>
        <p:spPr>
          <a:xfrm>
            <a:off x="5167374" y="3005296"/>
            <a:ext cx="1978200" cy="8677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Hardware Limitations</a:t>
            </a:r>
            <a:endParaRPr/>
          </a:p>
        </p:txBody>
      </p:sp>
      <p:sp>
        <p:nvSpPr>
          <p:cNvPr id="17" name="Google Shape;661;p42">
            <a:extLst>
              <a:ext uri="{FF2B5EF4-FFF2-40B4-BE49-F238E27FC236}">
                <a16:creationId xmlns:a16="http://schemas.microsoft.com/office/drawing/2014/main" id="{707C2A83-110F-957A-B0E5-87E431E3D381}"/>
              </a:ext>
            </a:extLst>
          </p:cNvPr>
          <p:cNvSpPr/>
          <p:nvPr/>
        </p:nvSpPr>
        <p:spPr>
          <a:xfrm>
            <a:off x="3930458" y="1522908"/>
            <a:ext cx="1235639" cy="1151722"/>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69" name="Google Shape;669;p42"/>
          <p:cNvSpPr txBox="1">
            <a:spLocks noGrp="1"/>
          </p:cNvSpPr>
          <p:nvPr>
            <p:ph type="subTitle" idx="5"/>
          </p:nvPr>
        </p:nvSpPr>
        <p:spPr>
          <a:xfrm>
            <a:off x="1967648" y="1778725"/>
            <a:ext cx="1978200" cy="405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Imbalance</a:t>
            </a:r>
            <a:endParaRPr/>
          </a:p>
        </p:txBody>
      </p:sp>
      <p:sp>
        <p:nvSpPr>
          <p:cNvPr id="9" name="Rectangle 8">
            <a:extLst>
              <a:ext uri="{FF2B5EF4-FFF2-40B4-BE49-F238E27FC236}">
                <a16:creationId xmlns:a16="http://schemas.microsoft.com/office/drawing/2014/main" id="{5EBBE862-A24F-30E0-0C69-6B5950D0C81A}"/>
              </a:ext>
            </a:extLst>
          </p:cNvPr>
          <p:cNvSpPr/>
          <p:nvPr/>
        </p:nvSpPr>
        <p:spPr>
          <a:xfrm>
            <a:off x="4006528" y="1598333"/>
            <a:ext cx="1083501" cy="973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descr="A hand wiping a blue cloth&#10;&#10;Description automatically generated">
            <a:extLst>
              <a:ext uri="{FF2B5EF4-FFF2-40B4-BE49-F238E27FC236}">
                <a16:creationId xmlns:a16="http://schemas.microsoft.com/office/drawing/2014/main" id="{355D672E-E792-7724-522B-5D867192C90D}"/>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983084" y="1603844"/>
            <a:ext cx="1115552" cy="979629"/>
          </a:xfrm>
          <a:prstGeom prst="rect">
            <a:avLst/>
          </a:prstGeom>
        </p:spPr>
      </p:pic>
      <p:sp>
        <p:nvSpPr>
          <p:cNvPr id="8" name="Google Shape;661;p42">
            <a:extLst>
              <a:ext uri="{FF2B5EF4-FFF2-40B4-BE49-F238E27FC236}">
                <a16:creationId xmlns:a16="http://schemas.microsoft.com/office/drawing/2014/main" id="{2CF4394D-6C3D-2363-CF78-BAEFC9E165E2}"/>
              </a:ext>
            </a:extLst>
          </p:cNvPr>
          <p:cNvSpPr/>
          <p:nvPr/>
        </p:nvSpPr>
        <p:spPr>
          <a:xfrm>
            <a:off x="788569" y="1518975"/>
            <a:ext cx="1235639" cy="1151722"/>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 name="Google Shape;661;p42">
            <a:extLst>
              <a:ext uri="{FF2B5EF4-FFF2-40B4-BE49-F238E27FC236}">
                <a16:creationId xmlns:a16="http://schemas.microsoft.com/office/drawing/2014/main" id="{1958D6EA-4E46-C5A0-54F7-EDA74B2B6981}"/>
              </a:ext>
            </a:extLst>
          </p:cNvPr>
          <p:cNvSpPr/>
          <p:nvPr/>
        </p:nvSpPr>
        <p:spPr>
          <a:xfrm>
            <a:off x="732009" y="3241148"/>
            <a:ext cx="1235639" cy="1151722"/>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Rectangle 11">
            <a:extLst>
              <a:ext uri="{FF2B5EF4-FFF2-40B4-BE49-F238E27FC236}">
                <a16:creationId xmlns:a16="http://schemas.microsoft.com/office/drawing/2014/main" id="{051BFA83-089F-3BE4-6BDF-4C52A2DD9141}"/>
              </a:ext>
            </a:extLst>
          </p:cNvPr>
          <p:cNvSpPr/>
          <p:nvPr/>
        </p:nvSpPr>
        <p:spPr>
          <a:xfrm>
            <a:off x="803087" y="3330301"/>
            <a:ext cx="1083501" cy="973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Google Shape;661;p42">
            <a:extLst>
              <a:ext uri="{FF2B5EF4-FFF2-40B4-BE49-F238E27FC236}">
                <a16:creationId xmlns:a16="http://schemas.microsoft.com/office/drawing/2014/main" id="{3E652423-0383-6451-7C33-CD17F722CA2A}"/>
              </a:ext>
            </a:extLst>
          </p:cNvPr>
          <p:cNvSpPr/>
          <p:nvPr/>
        </p:nvSpPr>
        <p:spPr>
          <a:xfrm>
            <a:off x="3892554" y="3241148"/>
            <a:ext cx="1235639" cy="1151722"/>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4" name="Rectangle 13">
            <a:extLst>
              <a:ext uri="{FF2B5EF4-FFF2-40B4-BE49-F238E27FC236}">
                <a16:creationId xmlns:a16="http://schemas.microsoft.com/office/drawing/2014/main" id="{C4A05138-854C-FB28-0E41-4495101D356D}"/>
              </a:ext>
            </a:extLst>
          </p:cNvPr>
          <p:cNvSpPr/>
          <p:nvPr/>
        </p:nvSpPr>
        <p:spPr>
          <a:xfrm>
            <a:off x="3961493" y="3330301"/>
            <a:ext cx="1083501" cy="97341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Picture 31">
            <a:extLst>
              <a:ext uri="{FF2B5EF4-FFF2-40B4-BE49-F238E27FC236}">
                <a16:creationId xmlns:a16="http://schemas.microsoft.com/office/drawing/2014/main" id="{C859B78D-14C6-518B-7CD1-C612358F6C59}"/>
              </a:ext>
            </a:extLst>
          </p:cNvPr>
          <p:cNvPicPr>
            <a:picLocks noChangeAspect="1"/>
          </p:cNvPicPr>
          <p:nvPr/>
        </p:nvPicPr>
        <p:blipFill>
          <a:blip r:embed="rId7"/>
          <a:stretch>
            <a:fillRect/>
          </a:stretch>
        </p:blipFill>
        <p:spPr>
          <a:xfrm>
            <a:off x="3950990" y="3316282"/>
            <a:ext cx="1123767" cy="999160"/>
          </a:xfrm>
          <a:prstGeom prst="rect">
            <a:avLst/>
          </a:prstGeom>
        </p:spPr>
      </p:pic>
      <p:pic>
        <p:nvPicPr>
          <p:cNvPr id="38" name="Picture 37">
            <a:extLst>
              <a:ext uri="{FF2B5EF4-FFF2-40B4-BE49-F238E27FC236}">
                <a16:creationId xmlns:a16="http://schemas.microsoft.com/office/drawing/2014/main" id="{B94E2C6B-D08C-8896-A106-887BE164E51E}"/>
              </a:ext>
            </a:extLst>
          </p:cNvPr>
          <p:cNvPicPr>
            <a:picLocks noChangeAspect="1"/>
          </p:cNvPicPr>
          <p:nvPr/>
        </p:nvPicPr>
        <p:blipFill>
          <a:blip r:embed="rId8"/>
          <a:stretch>
            <a:fillRect/>
          </a:stretch>
        </p:blipFill>
        <p:spPr>
          <a:xfrm>
            <a:off x="790739" y="3304559"/>
            <a:ext cx="1104419" cy="1026821"/>
          </a:xfrm>
          <a:prstGeom prst="rect">
            <a:avLst/>
          </a:prstGeom>
        </p:spPr>
      </p:pic>
      <p:pic>
        <p:nvPicPr>
          <p:cNvPr id="42" name="Picture 41">
            <a:extLst>
              <a:ext uri="{FF2B5EF4-FFF2-40B4-BE49-F238E27FC236}">
                <a16:creationId xmlns:a16="http://schemas.microsoft.com/office/drawing/2014/main" id="{F3B12431-E636-E49D-59D0-9BCBE1F61F3F}"/>
              </a:ext>
            </a:extLst>
          </p:cNvPr>
          <p:cNvPicPr>
            <a:picLocks noChangeAspect="1"/>
          </p:cNvPicPr>
          <p:nvPr/>
        </p:nvPicPr>
        <p:blipFill>
          <a:blip r:embed="rId9"/>
          <a:stretch>
            <a:fillRect/>
          </a:stretch>
        </p:blipFill>
        <p:spPr>
          <a:xfrm>
            <a:off x="852914" y="1592121"/>
            <a:ext cx="1103011" cy="1003075"/>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
        <p:nvSpPr>
          <p:cNvPr id="2" name="Google Shape;872;p49">
            <a:extLst>
              <a:ext uri="{FF2B5EF4-FFF2-40B4-BE49-F238E27FC236}">
                <a16:creationId xmlns:a16="http://schemas.microsoft.com/office/drawing/2014/main" id="{FD14271F-31D2-DFB2-E576-5FDF7B40B2D6}"/>
              </a:ext>
            </a:extLst>
          </p:cNvPr>
          <p:cNvSpPr/>
          <p:nvPr/>
        </p:nvSpPr>
        <p:spPr>
          <a:xfrm>
            <a:off x="330251" y="454896"/>
            <a:ext cx="605689" cy="572701"/>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 name="Google Shape;906;p49">
            <a:extLst>
              <a:ext uri="{FF2B5EF4-FFF2-40B4-BE49-F238E27FC236}">
                <a16:creationId xmlns:a16="http://schemas.microsoft.com/office/drawing/2014/main" id="{A342CBCD-2E56-81B1-434E-897A8E7AC068}"/>
              </a:ext>
            </a:extLst>
          </p:cNvPr>
          <p:cNvGrpSpPr/>
          <p:nvPr/>
        </p:nvGrpSpPr>
        <p:grpSpPr>
          <a:xfrm>
            <a:off x="410615" y="541132"/>
            <a:ext cx="442299" cy="400078"/>
            <a:chOff x="4697439" y="2734715"/>
            <a:chExt cx="500326" cy="500463"/>
          </a:xfrm>
        </p:grpSpPr>
        <p:sp>
          <p:nvSpPr>
            <p:cNvPr id="5" name="Google Shape;907;p49">
              <a:extLst>
                <a:ext uri="{FF2B5EF4-FFF2-40B4-BE49-F238E27FC236}">
                  <a16:creationId xmlns:a16="http://schemas.microsoft.com/office/drawing/2014/main" id="{D338D8A5-EEA7-79CC-C35E-1CF4C78FC587}"/>
                </a:ext>
              </a:extLst>
            </p:cNvPr>
            <p:cNvSpPr/>
            <p:nvPr/>
          </p:nvSpPr>
          <p:spPr>
            <a:xfrm>
              <a:off x="4844982"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08;p49">
              <a:extLst>
                <a:ext uri="{FF2B5EF4-FFF2-40B4-BE49-F238E27FC236}">
                  <a16:creationId xmlns:a16="http://schemas.microsoft.com/office/drawing/2014/main" id="{4BC72894-32D3-11AE-DDEB-25452F3F4469}"/>
                </a:ext>
              </a:extLst>
            </p:cNvPr>
            <p:cNvSpPr/>
            <p:nvPr/>
          </p:nvSpPr>
          <p:spPr>
            <a:xfrm>
              <a:off x="5020937" y="2734825"/>
              <a:ext cx="29394" cy="29394"/>
            </a:xfrm>
            <a:custGeom>
              <a:avLst/>
              <a:gdLst/>
              <a:ahLst/>
              <a:cxnLst/>
              <a:rect l="l" t="t" r="r" b="b"/>
              <a:pathLst>
                <a:path w="1077" h="1077" extrusionOk="0">
                  <a:moveTo>
                    <a:pt x="0" y="0"/>
                  </a:moveTo>
                  <a:lnTo>
                    <a:pt x="0" y="1077"/>
                  </a:lnTo>
                  <a:lnTo>
                    <a:pt x="1077" y="1077"/>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09;p49">
              <a:extLst>
                <a:ext uri="{FF2B5EF4-FFF2-40B4-BE49-F238E27FC236}">
                  <a16:creationId xmlns:a16="http://schemas.microsoft.com/office/drawing/2014/main" id="{02272317-1130-0315-A5AC-AF188E64DEAD}"/>
                </a:ext>
              </a:extLst>
            </p:cNvPr>
            <p:cNvSpPr/>
            <p:nvPr/>
          </p:nvSpPr>
          <p:spPr>
            <a:xfrm>
              <a:off x="4727761" y="2734715"/>
              <a:ext cx="439982" cy="412608"/>
            </a:xfrm>
            <a:custGeom>
              <a:avLst/>
              <a:gdLst/>
              <a:ahLst/>
              <a:cxnLst/>
              <a:rect l="l" t="t" r="r" b="b"/>
              <a:pathLst>
                <a:path w="16121" h="15118" extrusionOk="0">
                  <a:moveTo>
                    <a:pt x="8057" y="8099"/>
                  </a:moveTo>
                  <a:cubicBezTo>
                    <a:pt x="9684" y="8099"/>
                    <a:pt x="11028" y="9924"/>
                    <a:pt x="11727" y="10785"/>
                  </a:cubicBezTo>
                  <a:cubicBezTo>
                    <a:pt x="10845" y="11872"/>
                    <a:pt x="9634" y="13470"/>
                    <a:pt x="8057" y="13470"/>
                  </a:cubicBezTo>
                  <a:cubicBezTo>
                    <a:pt x="6427" y="13470"/>
                    <a:pt x="5082" y="11646"/>
                    <a:pt x="4387" y="10785"/>
                  </a:cubicBezTo>
                  <a:cubicBezTo>
                    <a:pt x="5269" y="9694"/>
                    <a:pt x="6476" y="8099"/>
                    <a:pt x="8057" y="8099"/>
                  </a:cubicBezTo>
                  <a:close/>
                  <a:moveTo>
                    <a:pt x="12891" y="1"/>
                  </a:moveTo>
                  <a:lnTo>
                    <a:pt x="12891" y="3230"/>
                  </a:lnTo>
                  <a:lnTo>
                    <a:pt x="13968" y="3230"/>
                  </a:lnTo>
                  <a:lnTo>
                    <a:pt x="13968" y="4306"/>
                  </a:lnTo>
                  <a:lnTo>
                    <a:pt x="11819" y="4306"/>
                  </a:lnTo>
                  <a:lnTo>
                    <a:pt x="11819" y="2157"/>
                  </a:lnTo>
                  <a:lnTo>
                    <a:pt x="10742" y="2157"/>
                  </a:lnTo>
                  <a:lnTo>
                    <a:pt x="10742" y="6455"/>
                  </a:lnTo>
                  <a:lnTo>
                    <a:pt x="8593" y="6455"/>
                  </a:lnTo>
                  <a:lnTo>
                    <a:pt x="8593" y="4306"/>
                  </a:lnTo>
                  <a:lnTo>
                    <a:pt x="9670" y="4306"/>
                  </a:lnTo>
                  <a:lnTo>
                    <a:pt x="9670" y="1081"/>
                  </a:lnTo>
                  <a:lnTo>
                    <a:pt x="6444" y="1081"/>
                  </a:lnTo>
                  <a:lnTo>
                    <a:pt x="6444" y="4306"/>
                  </a:lnTo>
                  <a:lnTo>
                    <a:pt x="7521" y="4306"/>
                  </a:lnTo>
                  <a:lnTo>
                    <a:pt x="7521" y="6455"/>
                  </a:lnTo>
                  <a:lnTo>
                    <a:pt x="5375" y="6455"/>
                  </a:lnTo>
                  <a:lnTo>
                    <a:pt x="5375" y="2157"/>
                  </a:lnTo>
                  <a:lnTo>
                    <a:pt x="4299" y="2157"/>
                  </a:lnTo>
                  <a:lnTo>
                    <a:pt x="4299" y="4306"/>
                  </a:lnTo>
                  <a:lnTo>
                    <a:pt x="2150" y="4306"/>
                  </a:lnTo>
                  <a:lnTo>
                    <a:pt x="2150" y="3230"/>
                  </a:lnTo>
                  <a:lnTo>
                    <a:pt x="3226" y="3230"/>
                  </a:lnTo>
                  <a:lnTo>
                    <a:pt x="3226" y="4"/>
                  </a:lnTo>
                  <a:lnTo>
                    <a:pt x="1" y="4"/>
                  </a:lnTo>
                  <a:lnTo>
                    <a:pt x="1" y="3230"/>
                  </a:lnTo>
                  <a:lnTo>
                    <a:pt x="1077" y="3230"/>
                  </a:lnTo>
                  <a:lnTo>
                    <a:pt x="1077" y="5379"/>
                  </a:lnTo>
                  <a:lnTo>
                    <a:pt x="4302" y="5379"/>
                  </a:lnTo>
                  <a:lnTo>
                    <a:pt x="4302" y="6455"/>
                  </a:lnTo>
                  <a:lnTo>
                    <a:pt x="1077" y="6455"/>
                  </a:lnTo>
                  <a:lnTo>
                    <a:pt x="1077" y="15118"/>
                  </a:lnTo>
                  <a:lnTo>
                    <a:pt x="15044" y="15118"/>
                  </a:lnTo>
                  <a:lnTo>
                    <a:pt x="15044" y="6448"/>
                  </a:lnTo>
                  <a:lnTo>
                    <a:pt x="11819" y="6448"/>
                  </a:lnTo>
                  <a:lnTo>
                    <a:pt x="11819" y="5372"/>
                  </a:lnTo>
                  <a:lnTo>
                    <a:pt x="15044" y="5372"/>
                  </a:lnTo>
                  <a:lnTo>
                    <a:pt x="15044" y="3223"/>
                  </a:lnTo>
                  <a:lnTo>
                    <a:pt x="16120" y="3223"/>
                  </a:lnTo>
                  <a:lnTo>
                    <a:pt x="16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10;p49">
              <a:extLst>
                <a:ext uri="{FF2B5EF4-FFF2-40B4-BE49-F238E27FC236}">
                  <a16:creationId xmlns:a16="http://schemas.microsoft.com/office/drawing/2014/main" id="{E3B2689D-DDED-1443-34AD-B34D7F761CDD}"/>
                </a:ext>
              </a:extLst>
            </p:cNvPr>
            <p:cNvSpPr/>
            <p:nvPr/>
          </p:nvSpPr>
          <p:spPr>
            <a:xfrm>
              <a:off x="4697439" y="3176499"/>
              <a:ext cx="500326" cy="58679"/>
            </a:xfrm>
            <a:custGeom>
              <a:avLst/>
              <a:gdLst/>
              <a:ahLst/>
              <a:cxnLst/>
              <a:rect l="l" t="t" r="r" b="b"/>
              <a:pathLst>
                <a:path w="18332" h="2150" extrusionOk="0">
                  <a:moveTo>
                    <a:pt x="0" y="0"/>
                  </a:moveTo>
                  <a:lnTo>
                    <a:pt x="0" y="540"/>
                  </a:lnTo>
                  <a:cubicBezTo>
                    <a:pt x="0" y="1429"/>
                    <a:pt x="724" y="2149"/>
                    <a:pt x="1609" y="2149"/>
                  </a:cubicBezTo>
                  <a:lnTo>
                    <a:pt x="16723" y="2149"/>
                  </a:lnTo>
                  <a:cubicBezTo>
                    <a:pt x="17612" y="2149"/>
                    <a:pt x="18332" y="1426"/>
                    <a:pt x="18332" y="540"/>
                  </a:cubicBezTo>
                  <a:lnTo>
                    <a:pt x="18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11;p49">
              <a:extLst>
                <a:ext uri="{FF2B5EF4-FFF2-40B4-BE49-F238E27FC236}">
                  <a16:creationId xmlns:a16="http://schemas.microsoft.com/office/drawing/2014/main" id="{05F3BDDD-48BB-EA39-8755-267226009CF8}"/>
                </a:ext>
              </a:extLst>
            </p:cNvPr>
            <p:cNvSpPr/>
            <p:nvPr/>
          </p:nvSpPr>
          <p:spPr>
            <a:xfrm>
              <a:off x="4884365" y="2985042"/>
              <a:ext cx="126473" cy="87855"/>
            </a:xfrm>
            <a:custGeom>
              <a:avLst/>
              <a:gdLst/>
              <a:ahLst/>
              <a:cxnLst/>
              <a:rect l="l" t="t" r="r" b="b"/>
              <a:pathLst>
                <a:path w="4634" h="3219" extrusionOk="0">
                  <a:moveTo>
                    <a:pt x="2855" y="1069"/>
                  </a:moveTo>
                  <a:lnTo>
                    <a:pt x="2855" y="2146"/>
                  </a:lnTo>
                  <a:lnTo>
                    <a:pt x="1779" y="2146"/>
                  </a:lnTo>
                  <a:lnTo>
                    <a:pt x="1779" y="1069"/>
                  </a:lnTo>
                  <a:close/>
                  <a:moveTo>
                    <a:pt x="2319" y="0"/>
                  </a:moveTo>
                  <a:cubicBezTo>
                    <a:pt x="1585" y="0"/>
                    <a:pt x="685" y="783"/>
                    <a:pt x="1" y="1609"/>
                  </a:cubicBezTo>
                  <a:cubicBezTo>
                    <a:pt x="685" y="2438"/>
                    <a:pt x="1585" y="3218"/>
                    <a:pt x="2319" y="3218"/>
                  </a:cubicBezTo>
                  <a:cubicBezTo>
                    <a:pt x="3049" y="3218"/>
                    <a:pt x="3949" y="2435"/>
                    <a:pt x="4634" y="1609"/>
                  </a:cubicBezTo>
                  <a:cubicBezTo>
                    <a:pt x="3949" y="783"/>
                    <a:pt x="3049" y="0"/>
                    <a:pt x="2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40566"/>
    </mc:Choice>
    <mc:Fallback xmlns="">
      <p:transition spd="slow" advTm="40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5" name="Google Shape;725;p43"/>
          <p:cNvSpPr txBox="1">
            <a:spLocks noGrp="1"/>
          </p:cNvSpPr>
          <p:nvPr>
            <p:ph type="title"/>
          </p:nvPr>
        </p:nvSpPr>
        <p:spPr>
          <a:xfrm>
            <a:off x="933181" y="466463"/>
            <a:ext cx="343828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Findings</a:t>
            </a:r>
            <a:endParaRPr dirty="0"/>
          </a:p>
        </p:txBody>
      </p:sp>
      <p:sp>
        <p:nvSpPr>
          <p:cNvPr id="726" name="Google Shape;726;p43"/>
          <p:cNvSpPr txBox="1">
            <a:spLocks noGrp="1"/>
          </p:cNvSpPr>
          <p:nvPr>
            <p:ph type="subTitle" idx="1"/>
          </p:nvPr>
        </p:nvSpPr>
        <p:spPr>
          <a:xfrm>
            <a:off x="396621" y="3701348"/>
            <a:ext cx="1875932" cy="114963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Dialogues to coherent responses</a:t>
            </a:r>
            <a:endParaRPr/>
          </a:p>
        </p:txBody>
      </p:sp>
      <p:sp>
        <p:nvSpPr>
          <p:cNvPr id="727" name="Google Shape;727;p43"/>
          <p:cNvSpPr txBox="1">
            <a:spLocks noGrp="1"/>
          </p:cNvSpPr>
          <p:nvPr>
            <p:ph type="subTitle" idx="2"/>
          </p:nvPr>
        </p:nvSpPr>
        <p:spPr>
          <a:xfrm>
            <a:off x="2272553" y="3718201"/>
            <a:ext cx="2071723" cy="11496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Tokenization</a:t>
            </a:r>
          </a:p>
          <a:p>
            <a:pPr marL="0" lvl="0" indent="0" algn="ctr" rtl="0">
              <a:spcBef>
                <a:spcPts val="0"/>
              </a:spcBef>
              <a:spcAft>
                <a:spcPts val="0"/>
              </a:spcAft>
              <a:buNone/>
            </a:pPr>
            <a:r>
              <a:rPr lang="en"/>
              <a:t>Lemmatization</a:t>
            </a:r>
          </a:p>
          <a:p>
            <a:pPr marL="0" lvl="0" indent="0" algn="ctr" rtl="0">
              <a:spcBef>
                <a:spcPts val="0"/>
              </a:spcBef>
              <a:spcAft>
                <a:spcPts val="0"/>
              </a:spcAft>
              <a:buNone/>
            </a:pPr>
            <a:r>
              <a:rPr lang="en"/>
              <a:t>Remove Rare Words</a:t>
            </a:r>
            <a:endParaRPr/>
          </a:p>
        </p:txBody>
      </p:sp>
      <p:sp>
        <p:nvSpPr>
          <p:cNvPr id="728" name="Google Shape;728;p43"/>
          <p:cNvSpPr txBox="1">
            <a:spLocks noGrp="1"/>
          </p:cNvSpPr>
          <p:nvPr>
            <p:ph type="subTitle" idx="3"/>
          </p:nvPr>
        </p:nvSpPr>
        <p:spPr>
          <a:xfrm>
            <a:off x="4572000" y="3724140"/>
            <a:ext cx="1909482" cy="7187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Short Dialogue Generation</a:t>
            </a:r>
            <a:endParaRPr/>
          </a:p>
        </p:txBody>
      </p:sp>
      <p:sp>
        <p:nvSpPr>
          <p:cNvPr id="729" name="Google Shape;729;p43"/>
          <p:cNvSpPr txBox="1">
            <a:spLocks noGrp="1"/>
          </p:cNvSpPr>
          <p:nvPr>
            <p:ph type="subTitle" idx="4"/>
          </p:nvPr>
        </p:nvSpPr>
        <p:spPr>
          <a:xfrm>
            <a:off x="442229" y="3055501"/>
            <a:ext cx="1602600" cy="74024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Robust T5 Architecture</a:t>
            </a:r>
            <a:endParaRPr sz="1600"/>
          </a:p>
        </p:txBody>
      </p:sp>
      <p:sp>
        <p:nvSpPr>
          <p:cNvPr id="730" name="Google Shape;730;p43"/>
          <p:cNvSpPr txBox="1">
            <a:spLocks noGrp="1"/>
          </p:cNvSpPr>
          <p:nvPr>
            <p:ph type="subTitle" idx="5"/>
          </p:nvPr>
        </p:nvSpPr>
        <p:spPr>
          <a:xfrm>
            <a:off x="2295503" y="3066251"/>
            <a:ext cx="2114354" cy="7187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Effective Preprocessing</a:t>
            </a:r>
            <a:endParaRPr sz="1600"/>
          </a:p>
        </p:txBody>
      </p:sp>
      <p:sp>
        <p:nvSpPr>
          <p:cNvPr id="731" name="Google Shape;731;p43"/>
          <p:cNvSpPr txBox="1">
            <a:spLocks noGrp="1"/>
          </p:cNvSpPr>
          <p:nvPr>
            <p:ph type="subTitle" idx="6"/>
          </p:nvPr>
        </p:nvSpPr>
        <p:spPr>
          <a:xfrm>
            <a:off x="4400463" y="3027834"/>
            <a:ext cx="2114354" cy="71874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t>Good Text Generation</a:t>
            </a:r>
            <a:endParaRPr sz="1600"/>
          </a:p>
        </p:txBody>
      </p:sp>
      <p:sp>
        <p:nvSpPr>
          <p:cNvPr id="3" name="Google Shape;728;p43">
            <a:extLst>
              <a:ext uri="{FF2B5EF4-FFF2-40B4-BE49-F238E27FC236}">
                <a16:creationId xmlns:a16="http://schemas.microsoft.com/office/drawing/2014/main" id="{383E06C5-7CA4-9E41-E1A8-14462ABD8326}"/>
              </a:ext>
            </a:extLst>
          </p:cNvPr>
          <p:cNvSpPr txBox="1">
            <a:spLocks/>
          </p:cNvSpPr>
          <p:nvPr/>
        </p:nvSpPr>
        <p:spPr>
          <a:xfrm>
            <a:off x="6666575" y="3732545"/>
            <a:ext cx="1909482" cy="11268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0" indent="0" algn="ctr"/>
            <a:r>
              <a:rPr lang="en-US"/>
              <a:t>“know”</a:t>
            </a:r>
          </a:p>
          <a:p>
            <a:pPr marL="0" indent="0" algn="ctr"/>
            <a:r>
              <a:rPr lang="en-US"/>
              <a:t>“ok”</a:t>
            </a:r>
          </a:p>
        </p:txBody>
      </p:sp>
      <p:sp>
        <p:nvSpPr>
          <p:cNvPr id="4" name="Google Shape;731;p43">
            <a:extLst>
              <a:ext uri="{FF2B5EF4-FFF2-40B4-BE49-F238E27FC236}">
                <a16:creationId xmlns:a16="http://schemas.microsoft.com/office/drawing/2014/main" id="{C347075C-3CAC-0450-D6B9-FCA5D9BC5AB7}"/>
              </a:ext>
            </a:extLst>
          </p:cNvPr>
          <p:cNvSpPr txBox="1">
            <a:spLocks/>
          </p:cNvSpPr>
          <p:nvPr/>
        </p:nvSpPr>
        <p:spPr>
          <a:xfrm>
            <a:off x="6583918" y="3066251"/>
            <a:ext cx="2074796" cy="740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pPr marL="0" indent="0" algn="ctr"/>
            <a:r>
              <a:rPr lang="en-US" sz="1600"/>
              <a:t>Conversational Phrases</a:t>
            </a:r>
          </a:p>
        </p:txBody>
      </p:sp>
      <p:sp>
        <p:nvSpPr>
          <p:cNvPr id="5" name="Google Shape;661;p42">
            <a:extLst>
              <a:ext uri="{FF2B5EF4-FFF2-40B4-BE49-F238E27FC236}">
                <a16:creationId xmlns:a16="http://schemas.microsoft.com/office/drawing/2014/main" id="{00A66E4F-D83A-E2F2-1A52-B813E62D92EA}"/>
              </a:ext>
            </a:extLst>
          </p:cNvPr>
          <p:cNvSpPr/>
          <p:nvPr/>
        </p:nvSpPr>
        <p:spPr>
          <a:xfrm>
            <a:off x="450722" y="1378639"/>
            <a:ext cx="1602600" cy="15089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6" name="Rectangle 5">
            <a:extLst>
              <a:ext uri="{FF2B5EF4-FFF2-40B4-BE49-F238E27FC236}">
                <a16:creationId xmlns:a16="http://schemas.microsoft.com/office/drawing/2014/main" id="{6F4765E5-6017-8F1C-FD56-E4D25B03ED51}"/>
              </a:ext>
            </a:extLst>
          </p:cNvPr>
          <p:cNvSpPr/>
          <p:nvPr/>
        </p:nvSpPr>
        <p:spPr>
          <a:xfrm>
            <a:off x="545080" y="1484892"/>
            <a:ext cx="1405280" cy="12753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Google Shape;661;p42">
            <a:extLst>
              <a:ext uri="{FF2B5EF4-FFF2-40B4-BE49-F238E27FC236}">
                <a16:creationId xmlns:a16="http://schemas.microsoft.com/office/drawing/2014/main" id="{B7174FBB-57BA-42ED-431E-EF4AB4AE2DBD}"/>
              </a:ext>
            </a:extLst>
          </p:cNvPr>
          <p:cNvSpPr/>
          <p:nvPr/>
        </p:nvSpPr>
        <p:spPr>
          <a:xfrm>
            <a:off x="2555682" y="1382820"/>
            <a:ext cx="1602600" cy="15089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8" name="Rectangle 7">
            <a:extLst>
              <a:ext uri="{FF2B5EF4-FFF2-40B4-BE49-F238E27FC236}">
                <a16:creationId xmlns:a16="http://schemas.microsoft.com/office/drawing/2014/main" id="{F05B6EA6-8236-7142-55D8-5D6A155DFB18}"/>
              </a:ext>
            </a:extLst>
          </p:cNvPr>
          <p:cNvSpPr/>
          <p:nvPr/>
        </p:nvSpPr>
        <p:spPr>
          <a:xfrm>
            <a:off x="2650040" y="1489073"/>
            <a:ext cx="1405280" cy="12753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Google Shape;661;p42">
            <a:extLst>
              <a:ext uri="{FF2B5EF4-FFF2-40B4-BE49-F238E27FC236}">
                <a16:creationId xmlns:a16="http://schemas.microsoft.com/office/drawing/2014/main" id="{E663C8A5-DE03-422E-0438-DBB9966479CB}"/>
              </a:ext>
            </a:extLst>
          </p:cNvPr>
          <p:cNvSpPr/>
          <p:nvPr/>
        </p:nvSpPr>
        <p:spPr>
          <a:xfrm>
            <a:off x="4660642" y="1378639"/>
            <a:ext cx="1602600" cy="15089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0" name="Rectangle 9">
            <a:extLst>
              <a:ext uri="{FF2B5EF4-FFF2-40B4-BE49-F238E27FC236}">
                <a16:creationId xmlns:a16="http://schemas.microsoft.com/office/drawing/2014/main" id="{1AE3E1EA-E2EC-DEE0-9DC7-255401A1A21A}"/>
              </a:ext>
            </a:extLst>
          </p:cNvPr>
          <p:cNvSpPr/>
          <p:nvPr/>
        </p:nvSpPr>
        <p:spPr>
          <a:xfrm>
            <a:off x="4755000" y="1484892"/>
            <a:ext cx="1405280" cy="12753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Google Shape;661;p42">
            <a:extLst>
              <a:ext uri="{FF2B5EF4-FFF2-40B4-BE49-F238E27FC236}">
                <a16:creationId xmlns:a16="http://schemas.microsoft.com/office/drawing/2014/main" id="{E64050E0-7457-061B-2358-5C36AAD8AD16}"/>
              </a:ext>
            </a:extLst>
          </p:cNvPr>
          <p:cNvSpPr/>
          <p:nvPr/>
        </p:nvSpPr>
        <p:spPr>
          <a:xfrm>
            <a:off x="6765602" y="1378639"/>
            <a:ext cx="1602600" cy="1508923"/>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2" name="Rectangle 11">
            <a:extLst>
              <a:ext uri="{FF2B5EF4-FFF2-40B4-BE49-F238E27FC236}">
                <a16:creationId xmlns:a16="http://schemas.microsoft.com/office/drawing/2014/main" id="{42059D5A-C577-2C53-552B-76689D502BBB}"/>
              </a:ext>
            </a:extLst>
          </p:cNvPr>
          <p:cNvSpPr/>
          <p:nvPr/>
        </p:nvSpPr>
        <p:spPr>
          <a:xfrm>
            <a:off x="6859960" y="1484892"/>
            <a:ext cx="1405280" cy="127531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4" name="Picture 13" descr="A diagram of a process&#10;&#10;Description automatically generated">
            <a:extLst>
              <a:ext uri="{FF2B5EF4-FFF2-40B4-BE49-F238E27FC236}">
                <a16:creationId xmlns:a16="http://schemas.microsoft.com/office/drawing/2014/main" id="{4064387A-3B3D-D325-B39D-21685F6F5E6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4997" y="1493506"/>
            <a:ext cx="1385363" cy="1231608"/>
          </a:xfrm>
          <a:prstGeom prst="rect">
            <a:avLst/>
          </a:prstGeom>
        </p:spPr>
      </p:pic>
      <p:sp>
        <p:nvSpPr>
          <p:cNvPr id="15" name="TextBox 14">
            <a:extLst>
              <a:ext uri="{FF2B5EF4-FFF2-40B4-BE49-F238E27FC236}">
                <a16:creationId xmlns:a16="http://schemas.microsoft.com/office/drawing/2014/main" id="{52A368DC-F3A4-D370-DB04-435FC66C0B77}"/>
              </a:ext>
            </a:extLst>
          </p:cNvPr>
          <p:cNvSpPr txBox="1"/>
          <p:nvPr/>
        </p:nvSpPr>
        <p:spPr>
          <a:xfrm>
            <a:off x="4797238" y="4735564"/>
            <a:ext cx="3468002" cy="230832"/>
          </a:xfrm>
          <a:prstGeom prst="rect">
            <a:avLst/>
          </a:prstGeom>
          <a:noFill/>
        </p:spPr>
        <p:txBody>
          <a:bodyPr wrap="square" rtlCol="0">
            <a:spAutoFit/>
          </a:bodyPr>
          <a:lstStyle/>
          <a:p>
            <a:r>
              <a:rPr lang="en-US" sz="900">
                <a:hlinkClick r:id="rId6" tooltip="https://mchromiak.github.io/articles/2017/Sep/12/Transformer-Attention-is-all-you-need/"/>
              </a:rPr>
              <a:t>This Photo</a:t>
            </a:r>
            <a:r>
              <a:rPr lang="en-US" sz="900"/>
              <a:t> by Unknown Author is licensed under </a:t>
            </a:r>
            <a:r>
              <a:rPr lang="en-US" sz="900">
                <a:hlinkClick r:id="rId7" tooltip="https://creativecommons.org/licenses/by-sa/3.0/"/>
              </a:rPr>
              <a:t>CC BY-SA</a:t>
            </a:r>
            <a:endParaRPr lang="en-US" sz="900"/>
          </a:p>
        </p:txBody>
      </p:sp>
      <p:pic>
        <p:nvPicPr>
          <p:cNvPr id="17" name="Picture 16">
            <a:extLst>
              <a:ext uri="{FF2B5EF4-FFF2-40B4-BE49-F238E27FC236}">
                <a16:creationId xmlns:a16="http://schemas.microsoft.com/office/drawing/2014/main" id="{A240666A-01A6-DB4D-CDC4-D18DF9DD9F68}"/>
              </a:ext>
            </a:extLst>
          </p:cNvPr>
          <p:cNvPicPr>
            <a:picLocks noChangeAspect="1"/>
          </p:cNvPicPr>
          <p:nvPr/>
        </p:nvPicPr>
        <p:blipFill>
          <a:blip r:embed="rId8"/>
          <a:stretch>
            <a:fillRect/>
          </a:stretch>
        </p:blipFill>
        <p:spPr>
          <a:xfrm>
            <a:off x="4755000" y="1472563"/>
            <a:ext cx="1405280" cy="1287647"/>
          </a:xfrm>
          <a:prstGeom prst="rect">
            <a:avLst/>
          </a:prstGeom>
        </p:spPr>
      </p:pic>
      <p:pic>
        <p:nvPicPr>
          <p:cNvPr id="19" name="Picture 18">
            <a:extLst>
              <a:ext uri="{FF2B5EF4-FFF2-40B4-BE49-F238E27FC236}">
                <a16:creationId xmlns:a16="http://schemas.microsoft.com/office/drawing/2014/main" id="{EF280DF5-E120-8D92-AA03-09FB53F98016}"/>
              </a:ext>
            </a:extLst>
          </p:cNvPr>
          <p:cNvPicPr>
            <a:picLocks noChangeAspect="1"/>
          </p:cNvPicPr>
          <p:nvPr/>
        </p:nvPicPr>
        <p:blipFill>
          <a:blip r:embed="rId9"/>
          <a:stretch>
            <a:fillRect/>
          </a:stretch>
        </p:blipFill>
        <p:spPr>
          <a:xfrm>
            <a:off x="2648014" y="1479774"/>
            <a:ext cx="1419029" cy="1294114"/>
          </a:xfrm>
          <a:prstGeom prst="rect">
            <a:avLst/>
          </a:prstGeom>
        </p:spPr>
      </p:pic>
      <p:pic>
        <p:nvPicPr>
          <p:cNvPr id="24" name="Picture 23">
            <a:extLst>
              <a:ext uri="{FF2B5EF4-FFF2-40B4-BE49-F238E27FC236}">
                <a16:creationId xmlns:a16="http://schemas.microsoft.com/office/drawing/2014/main" id="{A1DEEF62-199F-4B26-A909-A84D66D7DDD1}"/>
              </a:ext>
            </a:extLst>
          </p:cNvPr>
          <p:cNvPicPr>
            <a:picLocks noChangeAspect="1"/>
          </p:cNvPicPr>
          <p:nvPr/>
        </p:nvPicPr>
        <p:blipFill>
          <a:blip r:embed="rId10"/>
          <a:stretch>
            <a:fillRect/>
          </a:stretch>
        </p:blipFill>
        <p:spPr>
          <a:xfrm>
            <a:off x="6818020" y="1483382"/>
            <a:ext cx="1530726" cy="1309962"/>
          </a:xfrm>
          <a:prstGeom prst="rect">
            <a:avLst/>
          </a:prstGeom>
        </p:spPr>
      </p:pic>
      <p:pic>
        <p:nvPicPr>
          <p:cNvPr id="16" name="Sound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
        <p:nvSpPr>
          <p:cNvPr id="2" name="Google Shape;873;p49">
            <a:extLst>
              <a:ext uri="{FF2B5EF4-FFF2-40B4-BE49-F238E27FC236}">
                <a16:creationId xmlns:a16="http://schemas.microsoft.com/office/drawing/2014/main" id="{6D30A2CD-5E1E-0D12-BB57-350E5C98990C}"/>
              </a:ext>
            </a:extLst>
          </p:cNvPr>
          <p:cNvSpPr/>
          <p:nvPr/>
        </p:nvSpPr>
        <p:spPr>
          <a:xfrm>
            <a:off x="305703" y="483016"/>
            <a:ext cx="627478" cy="5727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13" name="Google Shape;889;p49">
            <a:extLst>
              <a:ext uri="{FF2B5EF4-FFF2-40B4-BE49-F238E27FC236}">
                <a16:creationId xmlns:a16="http://schemas.microsoft.com/office/drawing/2014/main" id="{CB08C8D6-EF95-6146-C93E-21B24CAA8F44}"/>
              </a:ext>
            </a:extLst>
          </p:cNvPr>
          <p:cNvGrpSpPr/>
          <p:nvPr/>
        </p:nvGrpSpPr>
        <p:grpSpPr>
          <a:xfrm>
            <a:off x="413737" y="590995"/>
            <a:ext cx="438247" cy="400055"/>
            <a:chOff x="7791235" y="1480816"/>
            <a:chExt cx="500353" cy="500435"/>
          </a:xfrm>
        </p:grpSpPr>
        <p:sp>
          <p:nvSpPr>
            <p:cNvPr id="18" name="Google Shape;890;p49">
              <a:extLst>
                <a:ext uri="{FF2B5EF4-FFF2-40B4-BE49-F238E27FC236}">
                  <a16:creationId xmlns:a16="http://schemas.microsoft.com/office/drawing/2014/main" id="{0855B010-54B2-24F3-E610-27A0754DFFF5}"/>
                </a:ext>
              </a:extLst>
            </p:cNvPr>
            <p:cNvSpPr/>
            <p:nvPr/>
          </p:nvSpPr>
          <p:spPr>
            <a:xfrm>
              <a:off x="8203515" y="1598010"/>
              <a:ext cx="88073" cy="89028"/>
            </a:xfrm>
            <a:custGeom>
              <a:avLst/>
              <a:gdLst/>
              <a:ahLst/>
              <a:cxnLst/>
              <a:rect l="l" t="t" r="r" b="b"/>
              <a:pathLst>
                <a:path w="3227" h="3262" extrusionOk="0">
                  <a:moveTo>
                    <a:pt x="1" y="1"/>
                  </a:moveTo>
                  <a:lnTo>
                    <a:pt x="1" y="1077"/>
                  </a:lnTo>
                  <a:lnTo>
                    <a:pt x="2150" y="1077"/>
                  </a:lnTo>
                  <a:lnTo>
                    <a:pt x="2150"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1;p49">
              <a:extLst>
                <a:ext uri="{FF2B5EF4-FFF2-40B4-BE49-F238E27FC236}">
                  <a16:creationId xmlns:a16="http://schemas.microsoft.com/office/drawing/2014/main" id="{11CF0DFA-D1EB-F9B6-91F1-C877CFAED908}"/>
                </a:ext>
              </a:extLst>
            </p:cNvPr>
            <p:cNvSpPr/>
            <p:nvPr/>
          </p:nvSpPr>
          <p:spPr>
            <a:xfrm>
              <a:off x="8203515" y="1892223"/>
              <a:ext cx="88073" cy="89028"/>
            </a:xfrm>
            <a:custGeom>
              <a:avLst/>
              <a:gdLst/>
              <a:ahLst/>
              <a:cxnLst/>
              <a:rect l="l" t="t" r="r" b="b"/>
              <a:pathLst>
                <a:path w="3227" h="3262" extrusionOk="0">
                  <a:moveTo>
                    <a:pt x="2150" y="1"/>
                  </a:moveTo>
                  <a:lnTo>
                    <a:pt x="2150" y="2185"/>
                  </a:lnTo>
                  <a:lnTo>
                    <a:pt x="1" y="2185"/>
                  </a:lnTo>
                  <a:lnTo>
                    <a:pt x="1" y="3261"/>
                  </a:lnTo>
                  <a:lnTo>
                    <a:pt x="3226" y="3261"/>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2;p49">
              <a:extLst>
                <a:ext uri="{FF2B5EF4-FFF2-40B4-BE49-F238E27FC236}">
                  <a16:creationId xmlns:a16="http://schemas.microsoft.com/office/drawing/2014/main" id="{6A9067EC-65CB-3F90-ABBE-C9D6D5F3502C}"/>
                </a:ext>
              </a:extLst>
            </p:cNvPr>
            <p:cNvSpPr/>
            <p:nvPr/>
          </p:nvSpPr>
          <p:spPr>
            <a:xfrm>
              <a:off x="7791235" y="1598010"/>
              <a:ext cx="88046" cy="89028"/>
            </a:xfrm>
            <a:custGeom>
              <a:avLst/>
              <a:gdLst/>
              <a:ahLst/>
              <a:cxnLst/>
              <a:rect l="l" t="t" r="r" b="b"/>
              <a:pathLst>
                <a:path w="3226" h="3262" extrusionOk="0">
                  <a:moveTo>
                    <a:pt x="0" y="1"/>
                  </a:moveTo>
                  <a:lnTo>
                    <a:pt x="0" y="3261"/>
                  </a:lnTo>
                  <a:lnTo>
                    <a:pt x="1077" y="3261"/>
                  </a:lnTo>
                  <a:lnTo>
                    <a:pt x="1077" y="1077"/>
                  </a:lnTo>
                  <a:lnTo>
                    <a:pt x="3226" y="1077"/>
                  </a:ln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93;p49">
              <a:extLst>
                <a:ext uri="{FF2B5EF4-FFF2-40B4-BE49-F238E27FC236}">
                  <a16:creationId xmlns:a16="http://schemas.microsoft.com/office/drawing/2014/main" id="{87FBD0EE-DD4F-A813-896A-DF41F8C871F8}"/>
                </a:ext>
              </a:extLst>
            </p:cNvPr>
            <p:cNvSpPr/>
            <p:nvPr/>
          </p:nvSpPr>
          <p:spPr>
            <a:xfrm>
              <a:off x="7791235" y="1892223"/>
              <a:ext cx="88046" cy="89028"/>
            </a:xfrm>
            <a:custGeom>
              <a:avLst/>
              <a:gdLst/>
              <a:ahLst/>
              <a:cxnLst/>
              <a:rect l="l" t="t" r="r" b="b"/>
              <a:pathLst>
                <a:path w="3226" h="3262" extrusionOk="0">
                  <a:moveTo>
                    <a:pt x="0" y="1"/>
                  </a:moveTo>
                  <a:lnTo>
                    <a:pt x="0" y="3261"/>
                  </a:lnTo>
                  <a:lnTo>
                    <a:pt x="3226" y="3261"/>
                  </a:lnTo>
                  <a:lnTo>
                    <a:pt x="3226" y="2185"/>
                  </a:lnTo>
                  <a:lnTo>
                    <a:pt x="1077" y="2185"/>
                  </a:lnTo>
                  <a:lnTo>
                    <a:pt x="107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4;p49">
              <a:extLst>
                <a:ext uri="{FF2B5EF4-FFF2-40B4-BE49-F238E27FC236}">
                  <a16:creationId xmlns:a16="http://schemas.microsoft.com/office/drawing/2014/main" id="{CEF0368A-782B-C482-9413-27DF061AE95E}"/>
                </a:ext>
              </a:extLst>
            </p:cNvPr>
            <p:cNvSpPr/>
            <p:nvPr/>
          </p:nvSpPr>
          <p:spPr>
            <a:xfrm>
              <a:off x="7791316" y="1539550"/>
              <a:ext cx="309770" cy="224535"/>
            </a:xfrm>
            <a:custGeom>
              <a:avLst/>
              <a:gdLst/>
              <a:ahLst/>
              <a:cxnLst/>
              <a:rect l="l" t="t" r="r" b="b"/>
              <a:pathLst>
                <a:path w="11350" h="8227" extrusionOk="0">
                  <a:moveTo>
                    <a:pt x="1" y="1"/>
                  </a:moveTo>
                  <a:lnTo>
                    <a:pt x="1" y="1077"/>
                  </a:lnTo>
                  <a:lnTo>
                    <a:pt x="4553" y="1077"/>
                  </a:lnTo>
                  <a:lnTo>
                    <a:pt x="6758" y="4348"/>
                  </a:lnTo>
                  <a:cubicBezTo>
                    <a:pt x="4645" y="4447"/>
                    <a:pt x="2827" y="5894"/>
                    <a:pt x="2298" y="7958"/>
                  </a:cubicBezTo>
                  <a:lnTo>
                    <a:pt x="3339" y="8226"/>
                  </a:lnTo>
                  <a:cubicBezTo>
                    <a:pt x="3770" y="6568"/>
                    <a:pt x="5262" y="5407"/>
                    <a:pt x="6984" y="5407"/>
                  </a:cubicBezTo>
                  <a:lnTo>
                    <a:pt x="11349" y="5407"/>
                  </a:lnTo>
                  <a:lnTo>
                    <a:pt x="11349" y="4330"/>
                  </a:lnTo>
                  <a:lnTo>
                    <a:pt x="8046" y="4330"/>
                  </a:lnTo>
                  <a:lnTo>
                    <a:pt x="51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95;p49">
              <a:extLst>
                <a:ext uri="{FF2B5EF4-FFF2-40B4-BE49-F238E27FC236}">
                  <a16:creationId xmlns:a16="http://schemas.microsoft.com/office/drawing/2014/main" id="{68E921D7-DE08-58A1-38A4-9B7EF9FD05EE}"/>
                </a:ext>
              </a:extLst>
            </p:cNvPr>
            <p:cNvSpPr/>
            <p:nvPr/>
          </p:nvSpPr>
          <p:spPr>
            <a:xfrm>
              <a:off x="7791235"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96;p49">
              <a:extLst>
                <a:ext uri="{FF2B5EF4-FFF2-40B4-BE49-F238E27FC236}">
                  <a16:creationId xmlns:a16="http://schemas.microsoft.com/office/drawing/2014/main" id="{45977470-235E-B9E0-4F43-355F09B18DA2}"/>
                </a:ext>
              </a:extLst>
            </p:cNvPr>
            <p:cNvSpPr/>
            <p:nvPr/>
          </p:nvSpPr>
          <p:spPr>
            <a:xfrm>
              <a:off x="7849886"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97;p49">
              <a:extLst>
                <a:ext uri="{FF2B5EF4-FFF2-40B4-BE49-F238E27FC236}">
                  <a16:creationId xmlns:a16="http://schemas.microsoft.com/office/drawing/2014/main" id="{11AD8EE6-C93B-E57A-236E-737E2D9DB085}"/>
                </a:ext>
              </a:extLst>
            </p:cNvPr>
            <p:cNvSpPr/>
            <p:nvPr/>
          </p:nvSpPr>
          <p:spPr>
            <a:xfrm>
              <a:off x="7908429"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98;p49">
              <a:extLst>
                <a:ext uri="{FF2B5EF4-FFF2-40B4-BE49-F238E27FC236}">
                  <a16:creationId xmlns:a16="http://schemas.microsoft.com/office/drawing/2014/main" id="{FDB38508-F244-4364-A701-742BB5994081}"/>
                </a:ext>
              </a:extLst>
            </p:cNvPr>
            <p:cNvSpPr/>
            <p:nvPr/>
          </p:nvSpPr>
          <p:spPr>
            <a:xfrm>
              <a:off x="8174257" y="1480816"/>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9;p49">
              <a:extLst>
                <a:ext uri="{FF2B5EF4-FFF2-40B4-BE49-F238E27FC236}">
                  <a16:creationId xmlns:a16="http://schemas.microsoft.com/office/drawing/2014/main" id="{63405201-16D5-03A3-E4D4-4895C1016786}"/>
                </a:ext>
              </a:extLst>
            </p:cNvPr>
            <p:cNvSpPr/>
            <p:nvPr/>
          </p:nvSpPr>
          <p:spPr>
            <a:xfrm>
              <a:off x="8174257" y="1539468"/>
              <a:ext cx="29394" cy="29394"/>
            </a:xfrm>
            <a:custGeom>
              <a:avLst/>
              <a:gdLst/>
              <a:ahLst/>
              <a:cxnLst/>
              <a:rect l="l" t="t" r="r" b="b"/>
              <a:pathLst>
                <a:path w="1077" h="1077" extrusionOk="0">
                  <a:moveTo>
                    <a:pt x="0" y="0"/>
                  </a:moveTo>
                  <a:lnTo>
                    <a:pt x="0" y="1076"/>
                  </a:lnTo>
                  <a:lnTo>
                    <a:pt x="1076" y="1076"/>
                  </a:lnTo>
                  <a:lnTo>
                    <a:pt x="10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00;p49">
              <a:extLst>
                <a:ext uri="{FF2B5EF4-FFF2-40B4-BE49-F238E27FC236}">
                  <a16:creationId xmlns:a16="http://schemas.microsoft.com/office/drawing/2014/main" id="{F49369BD-954F-3BAC-E83F-BFEE031C8ED7}"/>
                </a:ext>
              </a:extLst>
            </p:cNvPr>
            <p:cNvSpPr/>
            <p:nvPr/>
          </p:nvSpPr>
          <p:spPr>
            <a:xfrm>
              <a:off x="8232909" y="1480816"/>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01;p49">
              <a:extLst>
                <a:ext uri="{FF2B5EF4-FFF2-40B4-BE49-F238E27FC236}">
                  <a16:creationId xmlns:a16="http://schemas.microsoft.com/office/drawing/2014/main" id="{4F2A1F71-1F86-1E53-9790-A5A3E710AB7E}"/>
                </a:ext>
              </a:extLst>
            </p:cNvPr>
            <p:cNvSpPr/>
            <p:nvPr/>
          </p:nvSpPr>
          <p:spPr>
            <a:xfrm>
              <a:off x="8232909" y="1539468"/>
              <a:ext cx="58679" cy="29394"/>
            </a:xfrm>
            <a:custGeom>
              <a:avLst/>
              <a:gdLst/>
              <a:ahLst/>
              <a:cxnLst/>
              <a:rect l="l" t="t" r="r" b="b"/>
              <a:pathLst>
                <a:path w="2150" h="1077" extrusionOk="0">
                  <a:moveTo>
                    <a:pt x="0" y="0"/>
                  </a:moveTo>
                  <a:lnTo>
                    <a:pt x="0" y="1076"/>
                  </a:lnTo>
                  <a:lnTo>
                    <a:pt x="2149" y="1076"/>
                  </a:lnTo>
                  <a:lnTo>
                    <a:pt x="21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02;p49">
              <a:extLst>
                <a:ext uri="{FF2B5EF4-FFF2-40B4-BE49-F238E27FC236}">
                  <a16:creationId xmlns:a16="http://schemas.microsoft.com/office/drawing/2014/main" id="{C56C6347-E982-BE22-24BB-39053F7A21E5}"/>
                </a:ext>
              </a:extLst>
            </p:cNvPr>
            <p:cNvSpPr/>
            <p:nvPr/>
          </p:nvSpPr>
          <p:spPr>
            <a:xfrm>
              <a:off x="8101059" y="1661956"/>
              <a:ext cx="131959" cy="259661"/>
            </a:xfrm>
            <a:custGeom>
              <a:avLst/>
              <a:gdLst/>
              <a:ahLst/>
              <a:cxnLst/>
              <a:rect l="l" t="t" r="r" b="b"/>
              <a:pathLst>
                <a:path w="4835" h="9514" extrusionOk="0">
                  <a:moveTo>
                    <a:pt x="1211" y="1"/>
                  </a:moveTo>
                  <a:lnTo>
                    <a:pt x="942" y="1038"/>
                  </a:lnTo>
                  <a:cubicBezTo>
                    <a:pt x="2601" y="1465"/>
                    <a:pt x="3758" y="2961"/>
                    <a:pt x="3758" y="4680"/>
                  </a:cubicBezTo>
                  <a:cubicBezTo>
                    <a:pt x="3758" y="6755"/>
                    <a:pt x="2075" y="8438"/>
                    <a:pt x="0" y="8438"/>
                  </a:cubicBezTo>
                  <a:lnTo>
                    <a:pt x="0" y="9514"/>
                  </a:lnTo>
                  <a:cubicBezTo>
                    <a:pt x="2664" y="9514"/>
                    <a:pt x="4835" y="7344"/>
                    <a:pt x="4835" y="4680"/>
                  </a:cubicBezTo>
                  <a:cubicBezTo>
                    <a:pt x="4835" y="2474"/>
                    <a:pt x="3346" y="548"/>
                    <a:pt x="1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03;p49">
              <a:extLst>
                <a:ext uri="{FF2B5EF4-FFF2-40B4-BE49-F238E27FC236}">
                  <a16:creationId xmlns:a16="http://schemas.microsoft.com/office/drawing/2014/main" id="{8CEF50F8-9919-B74B-5CD3-944A90E2D283}"/>
                </a:ext>
              </a:extLst>
            </p:cNvPr>
            <p:cNvSpPr/>
            <p:nvPr/>
          </p:nvSpPr>
          <p:spPr>
            <a:xfrm>
              <a:off x="7849886" y="1789658"/>
              <a:ext cx="221833" cy="131959"/>
            </a:xfrm>
            <a:custGeom>
              <a:avLst/>
              <a:gdLst/>
              <a:ahLst/>
              <a:cxnLst/>
              <a:rect l="l" t="t" r="r" b="b"/>
              <a:pathLst>
                <a:path w="8128" h="4835" extrusionOk="0">
                  <a:moveTo>
                    <a:pt x="0" y="1"/>
                  </a:moveTo>
                  <a:cubicBezTo>
                    <a:pt x="0" y="2665"/>
                    <a:pt x="2171" y="4835"/>
                    <a:pt x="4835" y="4835"/>
                  </a:cubicBezTo>
                  <a:lnTo>
                    <a:pt x="8127" y="4835"/>
                  </a:lnTo>
                  <a:lnTo>
                    <a:pt x="8127" y="3759"/>
                  </a:lnTo>
                  <a:lnTo>
                    <a:pt x="4835" y="3759"/>
                  </a:lnTo>
                  <a:cubicBezTo>
                    <a:pt x="2760" y="3759"/>
                    <a:pt x="1077" y="2076"/>
                    <a:pt x="10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04;p49">
              <a:extLst>
                <a:ext uri="{FF2B5EF4-FFF2-40B4-BE49-F238E27FC236}">
                  <a16:creationId xmlns:a16="http://schemas.microsoft.com/office/drawing/2014/main" id="{34076A54-232D-BB9B-F3B4-6C3E554B1424}"/>
                </a:ext>
              </a:extLst>
            </p:cNvPr>
            <p:cNvSpPr/>
            <p:nvPr/>
          </p:nvSpPr>
          <p:spPr>
            <a:xfrm>
              <a:off x="7908429" y="1716378"/>
              <a:ext cx="265856" cy="146697"/>
            </a:xfrm>
            <a:custGeom>
              <a:avLst/>
              <a:gdLst/>
              <a:ahLst/>
              <a:cxnLst/>
              <a:rect l="l" t="t" r="r" b="b"/>
              <a:pathLst>
                <a:path w="9741" h="5375" extrusionOk="0">
                  <a:moveTo>
                    <a:pt x="2690" y="0"/>
                  </a:moveTo>
                  <a:cubicBezTo>
                    <a:pt x="1208" y="0"/>
                    <a:pt x="1" y="1204"/>
                    <a:pt x="1" y="2686"/>
                  </a:cubicBezTo>
                  <a:cubicBezTo>
                    <a:pt x="1" y="4168"/>
                    <a:pt x="1208" y="5375"/>
                    <a:pt x="2690" y="5375"/>
                  </a:cubicBezTo>
                  <a:lnTo>
                    <a:pt x="2690" y="4298"/>
                  </a:lnTo>
                  <a:cubicBezTo>
                    <a:pt x="1800" y="4298"/>
                    <a:pt x="1077" y="3575"/>
                    <a:pt x="1077" y="2686"/>
                  </a:cubicBezTo>
                  <a:cubicBezTo>
                    <a:pt x="1077" y="1800"/>
                    <a:pt x="1800" y="1077"/>
                    <a:pt x="2690" y="1077"/>
                  </a:cubicBezTo>
                  <a:lnTo>
                    <a:pt x="7055" y="1077"/>
                  </a:lnTo>
                  <a:cubicBezTo>
                    <a:pt x="7940" y="1077"/>
                    <a:pt x="8664" y="1800"/>
                    <a:pt x="8664" y="2686"/>
                  </a:cubicBezTo>
                  <a:cubicBezTo>
                    <a:pt x="8664" y="3571"/>
                    <a:pt x="7940" y="4298"/>
                    <a:pt x="7055" y="4298"/>
                  </a:cubicBezTo>
                  <a:lnTo>
                    <a:pt x="3759" y="4298"/>
                  </a:lnTo>
                  <a:lnTo>
                    <a:pt x="3759" y="5375"/>
                  </a:lnTo>
                  <a:lnTo>
                    <a:pt x="7055" y="5375"/>
                  </a:lnTo>
                  <a:cubicBezTo>
                    <a:pt x="8537" y="5375"/>
                    <a:pt x="9740" y="4168"/>
                    <a:pt x="9740" y="2686"/>
                  </a:cubicBezTo>
                  <a:cubicBezTo>
                    <a:pt x="9740" y="1204"/>
                    <a:pt x="8537" y="0"/>
                    <a:pt x="70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05;p49">
              <a:extLst>
                <a:ext uri="{FF2B5EF4-FFF2-40B4-BE49-F238E27FC236}">
                  <a16:creationId xmlns:a16="http://schemas.microsoft.com/office/drawing/2014/main" id="{160C625D-38BD-066A-7EFF-BB59813D9A2B}"/>
                </a:ext>
              </a:extLst>
            </p:cNvPr>
            <p:cNvSpPr/>
            <p:nvPr/>
          </p:nvSpPr>
          <p:spPr>
            <a:xfrm>
              <a:off x="7981736" y="1775029"/>
              <a:ext cx="119241" cy="29394"/>
            </a:xfrm>
            <a:custGeom>
              <a:avLst/>
              <a:gdLst/>
              <a:ahLst/>
              <a:cxnLst/>
              <a:rect l="l" t="t" r="r" b="b"/>
              <a:pathLst>
                <a:path w="4369" h="1077" extrusionOk="0">
                  <a:moveTo>
                    <a:pt x="0" y="0"/>
                  </a:moveTo>
                  <a:lnTo>
                    <a:pt x="0" y="1077"/>
                  </a:lnTo>
                  <a:lnTo>
                    <a:pt x="4369" y="1077"/>
                  </a:lnTo>
                  <a:lnTo>
                    <a:pt x="43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31058"/>
    </mc:Choice>
    <mc:Fallback xmlns="">
      <p:transition spd="slow" advTm="3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45"/>
          <p:cNvSpPr txBox="1">
            <a:spLocks noGrp="1"/>
          </p:cNvSpPr>
          <p:nvPr>
            <p:ph type="title"/>
          </p:nvPr>
        </p:nvSpPr>
        <p:spPr>
          <a:xfrm>
            <a:off x="5375830" y="653452"/>
            <a:ext cx="3472248" cy="6629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Chatbot</a:t>
            </a:r>
            <a:endParaRPr/>
          </a:p>
        </p:txBody>
      </p:sp>
      <p:sp>
        <p:nvSpPr>
          <p:cNvPr id="19" name="Google Shape;661;p42">
            <a:extLst>
              <a:ext uri="{FF2B5EF4-FFF2-40B4-BE49-F238E27FC236}">
                <a16:creationId xmlns:a16="http://schemas.microsoft.com/office/drawing/2014/main" id="{023E8A0A-6D8E-A623-4CEF-C1B89A7C614B}"/>
              </a:ext>
            </a:extLst>
          </p:cNvPr>
          <p:cNvSpPr/>
          <p:nvPr/>
        </p:nvSpPr>
        <p:spPr>
          <a:xfrm>
            <a:off x="677917" y="653451"/>
            <a:ext cx="4863557" cy="4107735"/>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18" name="Picture 17">
            <a:extLst>
              <a:ext uri="{FF2B5EF4-FFF2-40B4-BE49-F238E27FC236}">
                <a16:creationId xmlns:a16="http://schemas.microsoft.com/office/drawing/2014/main" id="{D030A837-B46C-50CB-DB0F-531D68972E3C}"/>
              </a:ext>
            </a:extLst>
          </p:cNvPr>
          <p:cNvPicPr>
            <a:picLocks noChangeAspect="1"/>
          </p:cNvPicPr>
          <p:nvPr/>
        </p:nvPicPr>
        <p:blipFill>
          <a:blip r:embed="rId5"/>
          <a:stretch>
            <a:fillRect/>
          </a:stretch>
        </p:blipFill>
        <p:spPr>
          <a:xfrm>
            <a:off x="953814" y="774480"/>
            <a:ext cx="4587660" cy="3870105"/>
          </a:xfrm>
          <a:prstGeom prst="rect">
            <a:avLst/>
          </a:prstGeom>
        </p:spPr>
      </p:pic>
      <p:sp>
        <p:nvSpPr>
          <p:cNvPr id="10" name="Rectangle 4">
            <a:extLst>
              <a:ext uri="{FF2B5EF4-FFF2-40B4-BE49-F238E27FC236}">
                <a16:creationId xmlns:a16="http://schemas.microsoft.com/office/drawing/2014/main" id="{7EC99B0F-46DB-396B-4F9C-661303EADB81}"/>
              </a:ext>
            </a:extLst>
          </p:cNvPr>
          <p:cNvSpPr>
            <a:spLocks noChangeArrowheads="1"/>
          </p:cNvSpPr>
          <p:nvPr/>
        </p:nvSpPr>
        <p:spPr bwMode="auto">
          <a:xfrm>
            <a:off x="5273566" y="1414477"/>
            <a:ext cx="3574512" cy="23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Arial" panose="020B0604020202020204" pitchFamily="34" charset="0"/>
              </a:rPr>
              <a:t>Basic Interaction</a:t>
            </a:r>
            <a:r>
              <a:rPr kumimoji="0" lang="en-US" altLang="en-US" b="0" i="0" u="none" strike="noStrike" cap="none" normalizeH="0" baseline="0">
                <a:ln>
                  <a:noFill/>
                </a:ln>
                <a:solidFill>
                  <a:schemeClr val="tx1"/>
                </a:solidFill>
                <a:effectLst/>
                <a:latin typeface="Arial" panose="020B0604020202020204" pitchFamily="34" charset="0"/>
              </a:rPr>
              <a:t>: Shallow, random.</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Arial" panose="020B0604020202020204" pitchFamily="34" charset="0"/>
              </a:rPr>
              <a:t>Emotion Responses</a:t>
            </a:r>
            <a:r>
              <a:rPr kumimoji="0" lang="en-US" altLang="en-US" b="0" i="0" u="none" strike="noStrike" cap="none" normalizeH="0" baseline="0">
                <a:ln>
                  <a:noFill/>
                </a:ln>
                <a:solidFill>
                  <a:schemeClr val="tx1"/>
                </a:solidFill>
                <a:effectLst/>
                <a:latin typeface="Arial" panose="020B0604020202020204" pitchFamily="34" charset="0"/>
              </a:rPr>
              <a:t>: </a:t>
            </a:r>
            <a:r>
              <a:rPr lang="en-US" altLang="en-US">
                <a:solidFill>
                  <a:schemeClr val="tx1"/>
                </a:solidFill>
                <a:latin typeface="Arial" panose="020B0604020202020204" pitchFamily="34" charset="0"/>
              </a:rPr>
              <a:t>L</a:t>
            </a:r>
            <a:r>
              <a:rPr kumimoji="0" lang="en-US" altLang="en-US" b="0" i="0" u="none" strike="noStrike" cap="none" normalizeH="0" baseline="0">
                <a:ln>
                  <a:noFill/>
                </a:ln>
                <a:solidFill>
                  <a:schemeClr val="tx1"/>
                </a:solidFill>
                <a:effectLst/>
                <a:latin typeface="Arial" panose="020B0604020202020204" pitchFamily="34" charset="0"/>
              </a:rPr>
              <a:t>acks context.</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Arial" panose="020B0604020202020204" pitchFamily="34" charset="0"/>
              </a:rPr>
              <a:t>Abstract Queries</a:t>
            </a:r>
            <a:r>
              <a:rPr kumimoji="0" lang="en-US" altLang="en-US" b="0" i="0" u="none" strike="noStrike" cap="none" normalizeH="0" baseline="0">
                <a:ln>
                  <a:noFill/>
                </a:ln>
                <a:solidFill>
                  <a:schemeClr val="tx1"/>
                </a:solidFill>
                <a:effectLst/>
                <a:latin typeface="Arial" panose="020B0604020202020204" pitchFamily="34" charset="0"/>
              </a:rPr>
              <a:t>: Repetitive, no creativity.</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Arial" panose="020B0604020202020204" pitchFamily="34" charset="0"/>
              </a:rPr>
              <a:t>Commands</a:t>
            </a:r>
            <a:r>
              <a:rPr kumimoji="0" lang="en-US" altLang="en-US" b="0" i="0" u="none" strike="noStrike" cap="none" normalizeH="0" baseline="0">
                <a:ln>
                  <a:noFill/>
                </a:ln>
                <a:solidFill>
                  <a:schemeClr val="tx1"/>
                </a:solidFill>
                <a:effectLst/>
                <a:latin typeface="Arial" panose="020B0604020202020204" pitchFamily="34" charset="0"/>
              </a:rPr>
              <a:t>: Follows simple cues.</a:t>
            </a: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a:ln>
                  <a:noFill/>
                </a:ln>
                <a:solidFill>
                  <a:schemeClr val="tx1"/>
                </a:solidFill>
                <a:effectLst/>
                <a:latin typeface="Arial" panose="020B0604020202020204" pitchFamily="34" charset="0"/>
              </a:rPr>
              <a:t>Improvements</a:t>
            </a:r>
            <a:r>
              <a:rPr kumimoji="0" lang="en-US" altLang="en-US" b="0" i="0" u="none" strike="noStrike" cap="none" normalizeH="0" baseline="0">
                <a:ln>
                  <a:noFill/>
                </a:ln>
                <a:solidFill>
                  <a:schemeClr val="tx1"/>
                </a:solidFill>
                <a:effectLst/>
                <a:latin typeface="Arial" panose="020B0604020202020204" pitchFamily="34" charset="0"/>
              </a:rPr>
              <a:t>: Larger dataset, context memory, sentiment analysis. </a:t>
            </a: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
        <p:nvSpPr>
          <p:cNvPr id="2" name="Google Shape;752;p44">
            <a:extLst>
              <a:ext uri="{FF2B5EF4-FFF2-40B4-BE49-F238E27FC236}">
                <a16:creationId xmlns:a16="http://schemas.microsoft.com/office/drawing/2014/main" id="{0510730A-636A-D1B6-65B1-425DDEF07CC3}"/>
              </a:ext>
            </a:extLst>
          </p:cNvPr>
          <p:cNvSpPr/>
          <p:nvPr/>
        </p:nvSpPr>
        <p:spPr>
          <a:xfrm>
            <a:off x="5817371" y="691448"/>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3" name="Google Shape;786;p44">
            <a:extLst>
              <a:ext uri="{FF2B5EF4-FFF2-40B4-BE49-F238E27FC236}">
                <a16:creationId xmlns:a16="http://schemas.microsoft.com/office/drawing/2014/main" id="{9F953080-C4F1-97B2-B967-E16E97EA1A4C}"/>
              </a:ext>
            </a:extLst>
          </p:cNvPr>
          <p:cNvGrpSpPr/>
          <p:nvPr/>
        </p:nvGrpSpPr>
        <p:grpSpPr>
          <a:xfrm>
            <a:off x="5890686" y="761390"/>
            <a:ext cx="400872" cy="427545"/>
            <a:chOff x="3136662" y="3324506"/>
            <a:chExt cx="469240" cy="500463"/>
          </a:xfrm>
        </p:grpSpPr>
        <p:sp>
          <p:nvSpPr>
            <p:cNvPr id="5" name="Google Shape;787;p44">
              <a:extLst>
                <a:ext uri="{FF2B5EF4-FFF2-40B4-BE49-F238E27FC236}">
                  <a16:creationId xmlns:a16="http://schemas.microsoft.com/office/drawing/2014/main" id="{0B2F0407-49B4-92C9-3D7A-5E6ECFA91DCC}"/>
                </a:ext>
              </a:extLst>
            </p:cNvPr>
            <p:cNvSpPr/>
            <p:nvPr/>
          </p:nvSpPr>
          <p:spPr>
            <a:xfrm>
              <a:off x="3166138" y="3324506"/>
              <a:ext cx="293285" cy="117249"/>
            </a:xfrm>
            <a:custGeom>
              <a:avLst/>
              <a:gdLst/>
              <a:ahLst/>
              <a:cxnLst/>
              <a:rect l="l" t="t" r="r" b="b"/>
              <a:pathLst>
                <a:path w="10746" h="4296" extrusionOk="0">
                  <a:moveTo>
                    <a:pt x="0" y="1"/>
                  </a:moveTo>
                  <a:lnTo>
                    <a:pt x="0" y="1610"/>
                  </a:lnTo>
                  <a:cubicBezTo>
                    <a:pt x="0" y="3092"/>
                    <a:pt x="1204" y="4295"/>
                    <a:pt x="2686" y="4295"/>
                  </a:cubicBezTo>
                  <a:lnTo>
                    <a:pt x="10745" y="4295"/>
                  </a:lnTo>
                  <a:lnTo>
                    <a:pt x="10745" y="2686"/>
                  </a:lnTo>
                  <a:cubicBezTo>
                    <a:pt x="10745" y="1800"/>
                    <a:pt x="10022" y="1077"/>
                    <a:pt x="9136" y="1077"/>
                  </a:cubicBezTo>
                  <a:lnTo>
                    <a:pt x="3762" y="1077"/>
                  </a:lnTo>
                  <a:cubicBezTo>
                    <a:pt x="3466" y="1077"/>
                    <a:pt x="3226" y="834"/>
                    <a:pt x="3226" y="537"/>
                  </a:cubicBezTo>
                  <a:lnTo>
                    <a:pt x="3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88;p44">
              <a:extLst>
                <a:ext uri="{FF2B5EF4-FFF2-40B4-BE49-F238E27FC236}">
                  <a16:creationId xmlns:a16="http://schemas.microsoft.com/office/drawing/2014/main" id="{40A5479C-AA69-0AFA-A393-9C11DC6B42A6}"/>
                </a:ext>
              </a:extLst>
            </p:cNvPr>
            <p:cNvSpPr/>
            <p:nvPr/>
          </p:nvSpPr>
          <p:spPr>
            <a:xfrm>
              <a:off x="3166138" y="3529746"/>
              <a:ext cx="322570" cy="58679"/>
            </a:xfrm>
            <a:custGeom>
              <a:avLst/>
              <a:gdLst/>
              <a:ahLst/>
              <a:cxnLst/>
              <a:rect l="l" t="t" r="r" b="b"/>
              <a:pathLst>
                <a:path w="11819" h="2150" extrusionOk="0">
                  <a:moveTo>
                    <a:pt x="0" y="1"/>
                  </a:moveTo>
                  <a:lnTo>
                    <a:pt x="0" y="2150"/>
                  </a:lnTo>
                  <a:lnTo>
                    <a:pt x="4298" y="2150"/>
                  </a:lnTo>
                  <a:lnTo>
                    <a:pt x="4298" y="1073"/>
                  </a:lnTo>
                  <a:lnTo>
                    <a:pt x="7520" y="1073"/>
                  </a:lnTo>
                  <a:lnTo>
                    <a:pt x="7520" y="2150"/>
                  </a:lnTo>
                  <a:lnTo>
                    <a:pt x="11818" y="2150"/>
                  </a:lnTo>
                  <a:lnTo>
                    <a:pt x="118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89;p44">
              <a:extLst>
                <a:ext uri="{FF2B5EF4-FFF2-40B4-BE49-F238E27FC236}">
                  <a16:creationId xmlns:a16="http://schemas.microsoft.com/office/drawing/2014/main" id="{5BB335AD-086B-AB37-D38C-DD9A33A865DB}"/>
                </a:ext>
              </a:extLst>
            </p:cNvPr>
            <p:cNvSpPr/>
            <p:nvPr/>
          </p:nvSpPr>
          <p:spPr>
            <a:xfrm>
              <a:off x="3552436" y="3474069"/>
              <a:ext cx="53466" cy="169841"/>
            </a:xfrm>
            <a:custGeom>
              <a:avLst/>
              <a:gdLst/>
              <a:ahLst/>
              <a:cxnLst/>
              <a:rect l="l" t="t" r="r" b="b"/>
              <a:pathLst>
                <a:path w="1959" h="6223" extrusionOk="0">
                  <a:moveTo>
                    <a:pt x="822" y="1"/>
                  </a:moveTo>
                  <a:lnTo>
                    <a:pt x="0" y="696"/>
                  </a:lnTo>
                  <a:cubicBezTo>
                    <a:pt x="572" y="1370"/>
                    <a:pt x="882" y="2231"/>
                    <a:pt x="882" y="3113"/>
                  </a:cubicBezTo>
                  <a:cubicBezTo>
                    <a:pt x="882" y="3995"/>
                    <a:pt x="572" y="4853"/>
                    <a:pt x="0" y="5530"/>
                  </a:cubicBezTo>
                  <a:lnTo>
                    <a:pt x="822" y="6222"/>
                  </a:lnTo>
                  <a:cubicBezTo>
                    <a:pt x="1553" y="5354"/>
                    <a:pt x="1959" y="4246"/>
                    <a:pt x="1959" y="3113"/>
                  </a:cubicBezTo>
                  <a:cubicBezTo>
                    <a:pt x="1959" y="1977"/>
                    <a:pt x="1553" y="873"/>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0;p44">
              <a:extLst>
                <a:ext uri="{FF2B5EF4-FFF2-40B4-BE49-F238E27FC236}">
                  <a16:creationId xmlns:a16="http://schemas.microsoft.com/office/drawing/2014/main" id="{D947FB39-B2ED-AC18-A984-642A969AAA1C}"/>
                </a:ext>
              </a:extLst>
            </p:cNvPr>
            <p:cNvSpPr/>
            <p:nvPr/>
          </p:nvSpPr>
          <p:spPr>
            <a:xfrm>
              <a:off x="3512753" y="3524151"/>
              <a:ext cx="34607" cy="69678"/>
            </a:xfrm>
            <a:custGeom>
              <a:avLst/>
              <a:gdLst/>
              <a:ahLst/>
              <a:cxnLst/>
              <a:rect l="l" t="t" r="r" b="b"/>
              <a:pathLst>
                <a:path w="1268" h="2553" extrusionOk="0">
                  <a:moveTo>
                    <a:pt x="942" y="1"/>
                  </a:moveTo>
                  <a:lnTo>
                    <a:pt x="0" y="513"/>
                  </a:lnTo>
                  <a:cubicBezTo>
                    <a:pt x="127" y="752"/>
                    <a:pt x="194" y="1007"/>
                    <a:pt x="194" y="1278"/>
                  </a:cubicBezTo>
                  <a:cubicBezTo>
                    <a:pt x="194" y="1546"/>
                    <a:pt x="127" y="1808"/>
                    <a:pt x="0" y="2040"/>
                  </a:cubicBezTo>
                  <a:lnTo>
                    <a:pt x="942" y="2552"/>
                  </a:lnTo>
                  <a:cubicBezTo>
                    <a:pt x="1154" y="2164"/>
                    <a:pt x="1267" y="1723"/>
                    <a:pt x="1267" y="1275"/>
                  </a:cubicBezTo>
                  <a:cubicBezTo>
                    <a:pt x="1267" y="830"/>
                    <a:pt x="1154" y="389"/>
                    <a:pt x="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91;p44">
              <a:extLst>
                <a:ext uri="{FF2B5EF4-FFF2-40B4-BE49-F238E27FC236}">
                  <a16:creationId xmlns:a16="http://schemas.microsoft.com/office/drawing/2014/main" id="{934DBE49-7826-3194-CFDE-62B26546AE30}"/>
                </a:ext>
              </a:extLst>
            </p:cNvPr>
            <p:cNvSpPr/>
            <p:nvPr/>
          </p:nvSpPr>
          <p:spPr>
            <a:xfrm>
              <a:off x="3136662" y="3707638"/>
              <a:ext cx="381413" cy="117330"/>
            </a:xfrm>
            <a:custGeom>
              <a:avLst/>
              <a:gdLst/>
              <a:ahLst/>
              <a:cxnLst/>
              <a:rect l="l" t="t" r="r" b="b"/>
              <a:pathLst>
                <a:path w="13975" h="4299" extrusionOk="0">
                  <a:moveTo>
                    <a:pt x="2686" y="0"/>
                  </a:moveTo>
                  <a:cubicBezTo>
                    <a:pt x="1204" y="0"/>
                    <a:pt x="1" y="1207"/>
                    <a:pt x="1" y="2689"/>
                  </a:cubicBezTo>
                  <a:lnTo>
                    <a:pt x="1" y="4298"/>
                  </a:lnTo>
                  <a:lnTo>
                    <a:pt x="13974" y="4298"/>
                  </a:lnTo>
                  <a:lnTo>
                    <a:pt x="13974" y="2689"/>
                  </a:lnTo>
                  <a:cubicBezTo>
                    <a:pt x="13974" y="1207"/>
                    <a:pt x="12771" y="0"/>
                    <a:pt x="11289" y="0"/>
                  </a:cubicBezTo>
                  <a:lnTo>
                    <a:pt x="10357" y="0"/>
                  </a:lnTo>
                  <a:cubicBezTo>
                    <a:pt x="10142" y="152"/>
                    <a:pt x="9916" y="293"/>
                    <a:pt x="9673" y="416"/>
                  </a:cubicBezTo>
                  <a:lnTo>
                    <a:pt x="9673" y="540"/>
                  </a:lnTo>
                  <a:cubicBezTo>
                    <a:pt x="9673" y="2022"/>
                    <a:pt x="8469" y="3225"/>
                    <a:pt x="6987" y="3225"/>
                  </a:cubicBezTo>
                  <a:cubicBezTo>
                    <a:pt x="5505" y="3225"/>
                    <a:pt x="4302" y="2022"/>
                    <a:pt x="4302" y="540"/>
                  </a:cubicBezTo>
                  <a:lnTo>
                    <a:pt x="4302" y="416"/>
                  </a:lnTo>
                  <a:cubicBezTo>
                    <a:pt x="4062" y="293"/>
                    <a:pt x="3836" y="152"/>
                    <a:pt x="36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2;p44">
              <a:extLst>
                <a:ext uri="{FF2B5EF4-FFF2-40B4-BE49-F238E27FC236}">
                  <a16:creationId xmlns:a16="http://schemas.microsoft.com/office/drawing/2014/main" id="{5303BEBA-BAB9-8BEB-F238-62FA5954887D}"/>
                </a:ext>
              </a:extLst>
            </p:cNvPr>
            <p:cNvSpPr/>
            <p:nvPr/>
          </p:nvSpPr>
          <p:spPr>
            <a:xfrm>
              <a:off x="3203120" y="3588398"/>
              <a:ext cx="248498" cy="177920"/>
            </a:xfrm>
            <a:custGeom>
              <a:avLst/>
              <a:gdLst/>
              <a:ahLst/>
              <a:cxnLst/>
              <a:rect l="l" t="t" r="r" b="b"/>
              <a:pathLst>
                <a:path w="9105" h="6519" extrusionOk="0">
                  <a:moveTo>
                    <a:pt x="4013" y="1"/>
                  </a:moveTo>
                  <a:lnTo>
                    <a:pt x="4013" y="1077"/>
                  </a:lnTo>
                  <a:lnTo>
                    <a:pt x="0" y="1077"/>
                  </a:lnTo>
                  <a:cubicBezTo>
                    <a:pt x="484" y="2439"/>
                    <a:pt x="1560" y="3593"/>
                    <a:pt x="2936" y="4080"/>
                  </a:cubicBezTo>
                  <a:lnTo>
                    <a:pt x="2936" y="4909"/>
                  </a:lnTo>
                  <a:cubicBezTo>
                    <a:pt x="2943" y="5795"/>
                    <a:pt x="3667" y="6518"/>
                    <a:pt x="4556" y="6518"/>
                  </a:cubicBezTo>
                  <a:cubicBezTo>
                    <a:pt x="5442" y="6518"/>
                    <a:pt x="6165" y="5795"/>
                    <a:pt x="6165" y="4909"/>
                  </a:cubicBezTo>
                  <a:lnTo>
                    <a:pt x="6165" y="4080"/>
                  </a:lnTo>
                  <a:cubicBezTo>
                    <a:pt x="7541" y="3593"/>
                    <a:pt x="8618" y="2442"/>
                    <a:pt x="9104" y="1077"/>
                  </a:cubicBezTo>
                  <a:lnTo>
                    <a:pt x="5089" y="1077"/>
                  </a:lnTo>
                  <a:lnTo>
                    <a:pt x="50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3;p44">
              <a:extLst>
                <a:ext uri="{FF2B5EF4-FFF2-40B4-BE49-F238E27FC236}">
                  <a16:creationId xmlns:a16="http://schemas.microsoft.com/office/drawing/2014/main" id="{8BA23EDB-8E57-4F0D-A5D7-9969E2F8F329}"/>
                </a:ext>
              </a:extLst>
            </p:cNvPr>
            <p:cNvSpPr/>
            <p:nvPr/>
          </p:nvSpPr>
          <p:spPr>
            <a:xfrm>
              <a:off x="3195505" y="3471094"/>
              <a:ext cx="263918" cy="29394"/>
            </a:xfrm>
            <a:custGeom>
              <a:avLst/>
              <a:gdLst/>
              <a:ahLst/>
              <a:cxnLst/>
              <a:rect l="l" t="t" r="r" b="b"/>
              <a:pathLst>
                <a:path w="9670" h="1077" extrusionOk="0">
                  <a:moveTo>
                    <a:pt x="1" y="1"/>
                  </a:moveTo>
                  <a:lnTo>
                    <a:pt x="1" y="1077"/>
                  </a:lnTo>
                  <a:lnTo>
                    <a:pt x="9669" y="1077"/>
                  </a:lnTo>
                  <a:lnTo>
                    <a:pt x="9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advTm="63505"/>
    </mc:Choice>
    <mc:Fallback xmlns="">
      <p:transition spd="slow" advTm="63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3" name="Google Shape;603;p40"/>
          <p:cNvSpPr txBox="1">
            <a:spLocks noGrp="1"/>
          </p:cNvSpPr>
          <p:nvPr>
            <p:ph type="title"/>
          </p:nvPr>
        </p:nvSpPr>
        <p:spPr>
          <a:xfrm>
            <a:off x="871345" y="445025"/>
            <a:ext cx="7704000" cy="572700"/>
          </a:xfrm>
          <a:prstGeom prst="rect">
            <a:avLst/>
          </a:prstGeom>
        </p:spPr>
        <p:txBody>
          <a:bodyPr spcFirstLastPara="1" wrap="square" lIns="91425" tIns="91425" rIns="91425" bIns="91425" anchor="t" anchorCtr="0">
            <a:noAutofit/>
          </a:bodyPr>
          <a:lstStyle/>
          <a:p>
            <a:r>
              <a:rPr lang="en-US" sz="2400" dirty="0"/>
              <a:t>Model Selection for Generative Chatbot</a:t>
            </a:r>
          </a:p>
        </p:txBody>
      </p:sp>
      <p:sp>
        <p:nvSpPr>
          <p:cNvPr id="9" name="Subtitle 8">
            <a:extLst>
              <a:ext uri="{FF2B5EF4-FFF2-40B4-BE49-F238E27FC236}">
                <a16:creationId xmlns:a16="http://schemas.microsoft.com/office/drawing/2014/main" id="{DC317746-9297-A1F0-5136-25408FF6AEDB}"/>
              </a:ext>
            </a:extLst>
          </p:cNvPr>
          <p:cNvSpPr>
            <a:spLocks noGrp="1"/>
          </p:cNvSpPr>
          <p:nvPr>
            <p:ph type="subTitle" idx="4"/>
          </p:nvPr>
        </p:nvSpPr>
        <p:spPr>
          <a:xfrm>
            <a:off x="748510" y="2168971"/>
            <a:ext cx="2560500" cy="414900"/>
          </a:xfrm>
        </p:spPr>
        <p:txBody>
          <a:bodyPr/>
          <a:lstStyle/>
          <a:p>
            <a:r>
              <a:rPr lang="en-US" sz="1600" dirty="0"/>
              <a:t>Why T5?</a:t>
            </a:r>
          </a:p>
        </p:txBody>
      </p:sp>
      <p:sp>
        <p:nvSpPr>
          <p:cNvPr id="10" name="Rectangle 1">
            <a:extLst>
              <a:ext uri="{FF2B5EF4-FFF2-40B4-BE49-F238E27FC236}">
                <a16:creationId xmlns:a16="http://schemas.microsoft.com/office/drawing/2014/main" id="{4EA2CE46-627F-56CB-1F63-8AEE749E835D}"/>
              </a:ext>
            </a:extLst>
          </p:cNvPr>
          <p:cNvSpPr>
            <a:spLocks noGrp="1" noChangeArrowheads="1"/>
          </p:cNvSpPr>
          <p:nvPr>
            <p:ph type="subTitle" idx="3"/>
          </p:nvPr>
        </p:nvSpPr>
        <p:spPr bwMode="auto">
          <a:xfrm>
            <a:off x="768090" y="2448726"/>
            <a:ext cx="40607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Handles context in multi-turn conversations effectively.</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Produces more coherent and relevant responses.</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Minimal debugging compared to other models. </a:t>
            </a:r>
          </a:p>
        </p:txBody>
      </p:sp>
      <p:sp>
        <p:nvSpPr>
          <p:cNvPr id="11" name="Rectangle 2">
            <a:extLst>
              <a:ext uri="{FF2B5EF4-FFF2-40B4-BE49-F238E27FC236}">
                <a16:creationId xmlns:a16="http://schemas.microsoft.com/office/drawing/2014/main" id="{72B892CE-5604-B88B-777A-6785EF20089C}"/>
              </a:ext>
            </a:extLst>
          </p:cNvPr>
          <p:cNvSpPr>
            <a:spLocks noGrp="1" noChangeArrowheads="1"/>
          </p:cNvSpPr>
          <p:nvPr>
            <p:ph type="subTitle" idx="2"/>
          </p:nvPr>
        </p:nvSpPr>
        <p:spPr bwMode="auto">
          <a:xfrm>
            <a:off x="768090" y="1338798"/>
            <a:ext cx="509306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Explored Models</a:t>
            </a:r>
            <a:r>
              <a:rPr kumimoji="0" lang="en-US" altLang="en-US" sz="1200" b="0" i="0" u="none" strike="noStrike" cap="none" normalizeH="0" baseline="0" dirty="0">
                <a:ln>
                  <a:noFill/>
                </a:ln>
                <a:solidFill>
                  <a:schemeClr val="tx1"/>
                </a:solidFill>
                <a:effectLst/>
                <a:latin typeface="Arial" panose="020B0604020202020204" pitchFamily="34" charset="0"/>
              </a:rPr>
              <a:t>: GPT-2, LSTM, and T5.</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T5 Chosen</a:t>
            </a:r>
            <a:r>
              <a:rPr kumimoji="0" lang="en-US" altLang="en-US" sz="1200" b="0" i="0" u="none" strike="noStrike" cap="none" normalizeH="0" baseline="0" dirty="0">
                <a:ln>
                  <a:noFill/>
                </a:ln>
                <a:solidFill>
                  <a:schemeClr val="tx1"/>
                </a:solidFill>
                <a:effectLst/>
                <a:latin typeface="Arial" panose="020B0604020202020204" pitchFamily="34" charset="0"/>
              </a:rPr>
              <a:t>: Chosen for its strong </a:t>
            </a:r>
            <a:r>
              <a:rPr kumimoji="0" lang="en-US" altLang="en-US" sz="1200" i="0" u="none" strike="noStrike" cap="none" normalizeH="0" baseline="0" dirty="0">
                <a:ln>
                  <a:noFill/>
                </a:ln>
                <a:solidFill>
                  <a:schemeClr val="tx1"/>
                </a:solidFill>
                <a:effectLst/>
                <a:latin typeface="Arial" panose="020B0604020202020204" pitchFamily="34" charset="0"/>
              </a:rPr>
              <a:t>sequence-to-sequence</a:t>
            </a:r>
            <a:r>
              <a:rPr kumimoji="0" lang="en-US" altLang="en-US" sz="1200" b="0" i="0" u="none" strike="noStrike" cap="none" normalizeH="0" baseline="0" dirty="0">
                <a:ln>
                  <a:noFill/>
                </a:ln>
                <a:solidFill>
                  <a:schemeClr val="tx1"/>
                </a:solidFill>
                <a:effectLst/>
                <a:latin typeface="Arial" panose="020B0604020202020204" pitchFamily="34" charset="0"/>
              </a:rPr>
              <a:t> capabilities.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Subtitle 8">
            <a:extLst>
              <a:ext uri="{FF2B5EF4-FFF2-40B4-BE49-F238E27FC236}">
                <a16:creationId xmlns:a16="http://schemas.microsoft.com/office/drawing/2014/main" id="{F8628313-0A00-DC1B-0086-DA547960797C}"/>
              </a:ext>
            </a:extLst>
          </p:cNvPr>
          <p:cNvSpPr txBox="1">
            <a:spLocks/>
          </p:cNvSpPr>
          <p:nvPr/>
        </p:nvSpPr>
        <p:spPr>
          <a:xfrm>
            <a:off x="748510" y="1017725"/>
            <a:ext cx="2560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sz="1600" dirty="0"/>
              <a:t>Models</a:t>
            </a:r>
          </a:p>
        </p:txBody>
      </p:sp>
      <p:sp>
        <p:nvSpPr>
          <p:cNvPr id="13" name="Subtitle 8">
            <a:extLst>
              <a:ext uri="{FF2B5EF4-FFF2-40B4-BE49-F238E27FC236}">
                <a16:creationId xmlns:a16="http://schemas.microsoft.com/office/drawing/2014/main" id="{1093DB34-0A94-2FA1-F3B1-E1DACA02404C}"/>
              </a:ext>
            </a:extLst>
          </p:cNvPr>
          <p:cNvSpPr txBox="1">
            <a:spLocks/>
          </p:cNvSpPr>
          <p:nvPr/>
        </p:nvSpPr>
        <p:spPr>
          <a:xfrm>
            <a:off x="720000" y="3579980"/>
            <a:ext cx="2560500" cy="41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Sora"/>
              <a:buNone/>
              <a:defRPr sz="2000" b="1" i="0" u="none" strike="noStrike" cap="none">
                <a:solidFill>
                  <a:schemeClr val="dk1"/>
                </a:solidFill>
                <a:latin typeface="Sora"/>
                <a:ea typeface="Sora"/>
                <a:cs typeface="Sora"/>
                <a:sym typeface="Sora"/>
              </a:defRPr>
            </a:lvl1pPr>
            <a:lvl2pPr marL="914400" marR="0" lvl="1"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17500" algn="ctr" rtl="0">
              <a:lnSpc>
                <a:spcPct val="115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US" sz="1600" dirty="0"/>
              <a:t>Comparison</a:t>
            </a:r>
          </a:p>
        </p:txBody>
      </p:sp>
      <p:sp>
        <p:nvSpPr>
          <p:cNvPr id="14" name="Rectangle 3">
            <a:extLst>
              <a:ext uri="{FF2B5EF4-FFF2-40B4-BE49-F238E27FC236}">
                <a16:creationId xmlns:a16="http://schemas.microsoft.com/office/drawing/2014/main" id="{E6CAB73F-D540-6445-3977-984F058F92D7}"/>
              </a:ext>
            </a:extLst>
          </p:cNvPr>
          <p:cNvSpPr>
            <a:spLocks noGrp="1" noChangeArrowheads="1"/>
          </p:cNvSpPr>
          <p:nvPr>
            <p:ph type="subTitle" idx="1"/>
          </p:nvPr>
        </p:nvSpPr>
        <p:spPr bwMode="auto">
          <a:xfrm>
            <a:off x="720000" y="3972730"/>
            <a:ext cx="410881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GPT-2 struggled with coherence.</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LSTM had difficulty managing long-term dependencies.</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T5 excelled at maintaining </a:t>
            </a:r>
            <a:r>
              <a:rPr kumimoji="0" lang="en-US" altLang="en-US" sz="1200" i="0" u="none" strike="noStrike" cap="none" normalizeH="0" baseline="0" dirty="0">
                <a:ln>
                  <a:noFill/>
                </a:ln>
                <a:solidFill>
                  <a:schemeClr val="tx1"/>
                </a:solidFill>
                <a:effectLst/>
                <a:latin typeface="Arial" panose="020B0604020202020204" pitchFamily="34" charset="0"/>
              </a:rPr>
              <a:t>context-awareness</a:t>
            </a:r>
            <a:r>
              <a:rPr kumimoji="0" lang="en-US" altLang="en-US" sz="1200" b="0" i="0" u="none" strike="noStrike" cap="none" normalizeH="0" baseline="0" dirty="0">
                <a:ln>
                  <a:noFill/>
                </a:ln>
                <a:solidFill>
                  <a:schemeClr val="tx1"/>
                </a:solidFill>
                <a:effectLst/>
                <a:latin typeface="Arial" panose="020B0604020202020204" pitchFamily="34" charset="0"/>
              </a:rPr>
              <a:t>. </a:t>
            </a:r>
          </a:p>
        </p:txBody>
      </p:sp>
      <p:grpSp>
        <p:nvGrpSpPr>
          <p:cNvPr id="15" name="Google Shape;755;p44">
            <a:extLst>
              <a:ext uri="{FF2B5EF4-FFF2-40B4-BE49-F238E27FC236}">
                <a16:creationId xmlns:a16="http://schemas.microsoft.com/office/drawing/2014/main" id="{19C75A76-4BE9-E576-951A-FEFC99905710}"/>
              </a:ext>
            </a:extLst>
          </p:cNvPr>
          <p:cNvGrpSpPr/>
          <p:nvPr/>
        </p:nvGrpSpPr>
        <p:grpSpPr>
          <a:xfrm>
            <a:off x="395710" y="480115"/>
            <a:ext cx="427545" cy="427522"/>
            <a:chOff x="3077329" y="1480816"/>
            <a:chExt cx="500463" cy="500435"/>
          </a:xfrm>
        </p:grpSpPr>
        <p:sp>
          <p:nvSpPr>
            <p:cNvPr id="16" name="Google Shape;756;p44">
              <a:extLst>
                <a:ext uri="{FF2B5EF4-FFF2-40B4-BE49-F238E27FC236}">
                  <a16:creationId xmlns:a16="http://schemas.microsoft.com/office/drawing/2014/main" id="{3C9277B5-5096-CA95-F472-34DBCD515737}"/>
                </a:ext>
              </a:extLst>
            </p:cNvPr>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7;p44">
              <a:extLst>
                <a:ext uri="{FF2B5EF4-FFF2-40B4-BE49-F238E27FC236}">
                  <a16:creationId xmlns:a16="http://schemas.microsoft.com/office/drawing/2014/main" id="{905B923A-CB19-AF0A-8F7E-3B9462411EBF}"/>
                </a:ext>
              </a:extLst>
            </p:cNvPr>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8;p44">
              <a:extLst>
                <a:ext uri="{FF2B5EF4-FFF2-40B4-BE49-F238E27FC236}">
                  <a16:creationId xmlns:a16="http://schemas.microsoft.com/office/drawing/2014/main" id="{AC0EA74C-C24D-0224-112B-7C4098EE5A9F}"/>
                </a:ext>
              </a:extLst>
            </p:cNvPr>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9;p44">
              <a:extLst>
                <a:ext uri="{FF2B5EF4-FFF2-40B4-BE49-F238E27FC236}">
                  <a16:creationId xmlns:a16="http://schemas.microsoft.com/office/drawing/2014/main" id="{016EC8B2-1D11-2314-5261-5C421B3B8B3A}"/>
                </a:ext>
              </a:extLst>
            </p:cNvPr>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0;p44">
              <a:extLst>
                <a:ext uri="{FF2B5EF4-FFF2-40B4-BE49-F238E27FC236}">
                  <a16:creationId xmlns:a16="http://schemas.microsoft.com/office/drawing/2014/main" id="{6162AE2F-B3DB-711A-F357-9DBE27805704}"/>
                </a:ext>
              </a:extLst>
            </p:cNvPr>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751;p44">
            <a:extLst>
              <a:ext uri="{FF2B5EF4-FFF2-40B4-BE49-F238E27FC236}">
                <a16:creationId xmlns:a16="http://schemas.microsoft.com/office/drawing/2014/main" id="{0BA369D0-1B56-3500-BCD8-DEF8F3814431}"/>
              </a:ext>
            </a:extLst>
          </p:cNvPr>
          <p:cNvSpPr/>
          <p:nvPr/>
        </p:nvSpPr>
        <p:spPr>
          <a:xfrm>
            <a:off x="323845" y="412430"/>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3" name="Google Shape;755;p44">
            <a:extLst>
              <a:ext uri="{FF2B5EF4-FFF2-40B4-BE49-F238E27FC236}">
                <a16:creationId xmlns:a16="http://schemas.microsoft.com/office/drawing/2014/main" id="{2458B280-1D1B-9CB8-0526-6F5BFDE4BD6B}"/>
              </a:ext>
            </a:extLst>
          </p:cNvPr>
          <p:cNvGrpSpPr/>
          <p:nvPr/>
        </p:nvGrpSpPr>
        <p:grpSpPr>
          <a:xfrm>
            <a:off x="395710" y="480180"/>
            <a:ext cx="427545" cy="427522"/>
            <a:chOff x="3077329" y="1480816"/>
            <a:chExt cx="500463" cy="500435"/>
          </a:xfrm>
        </p:grpSpPr>
        <p:sp>
          <p:nvSpPr>
            <p:cNvPr id="24" name="Google Shape;756;p44">
              <a:extLst>
                <a:ext uri="{FF2B5EF4-FFF2-40B4-BE49-F238E27FC236}">
                  <a16:creationId xmlns:a16="http://schemas.microsoft.com/office/drawing/2014/main" id="{E5BFAE20-EC5A-1AA5-D4E1-21FCD5880B58}"/>
                </a:ext>
              </a:extLst>
            </p:cNvPr>
            <p:cNvSpPr/>
            <p:nvPr/>
          </p:nvSpPr>
          <p:spPr>
            <a:xfrm>
              <a:off x="3107487" y="1480816"/>
              <a:ext cx="439955" cy="352974"/>
            </a:xfrm>
            <a:custGeom>
              <a:avLst/>
              <a:gdLst/>
              <a:ahLst/>
              <a:cxnLst/>
              <a:rect l="l" t="t" r="r" b="b"/>
              <a:pathLst>
                <a:path w="16120" h="12933" extrusionOk="0">
                  <a:moveTo>
                    <a:pt x="0" y="0"/>
                  </a:moveTo>
                  <a:lnTo>
                    <a:pt x="0" y="3225"/>
                  </a:lnTo>
                  <a:lnTo>
                    <a:pt x="1077" y="3225"/>
                  </a:lnTo>
                  <a:lnTo>
                    <a:pt x="1077" y="6447"/>
                  </a:lnTo>
                  <a:lnTo>
                    <a:pt x="4302" y="6447"/>
                  </a:lnTo>
                  <a:lnTo>
                    <a:pt x="4302" y="9136"/>
                  </a:lnTo>
                  <a:cubicBezTo>
                    <a:pt x="4302" y="11211"/>
                    <a:pt x="5989" y="12933"/>
                    <a:pt x="8060" y="12933"/>
                  </a:cubicBezTo>
                  <a:cubicBezTo>
                    <a:pt x="10138" y="12933"/>
                    <a:pt x="11818" y="11211"/>
                    <a:pt x="11818" y="9136"/>
                  </a:cubicBezTo>
                  <a:lnTo>
                    <a:pt x="11818" y="6447"/>
                  </a:lnTo>
                  <a:lnTo>
                    <a:pt x="15043" y="6447"/>
                  </a:lnTo>
                  <a:lnTo>
                    <a:pt x="15043" y="3225"/>
                  </a:lnTo>
                  <a:lnTo>
                    <a:pt x="16120" y="3225"/>
                  </a:lnTo>
                  <a:lnTo>
                    <a:pt x="16120" y="0"/>
                  </a:lnTo>
                  <a:lnTo>
                    <a:pt x="12894" y="0"/>
                  </a:lnTo>
                  <a:lnTo>
                    <a:pt x="12894" y="3225"/>
                  </a:lnTo>
                  <a:lnTo>
                    <a:pt x="13971" y="3225"/>
                  </a:lnTo>
                  <a:lnTo>
                    <a:pt x="13971" y="5371"/>
                  </a:lnTo>
                  <a:lnTo>
                    <a:pt x="11822" y="5371"/>
                  </a:lnTo>
                  <a:lnTo>
                    <a:pt x="11822" y="2149"/>
                  </a:lnTo>
                  <a:lnTo>
                    <a:pt x="10745" y="2149"/>
                  </a:lnTo>
                  <a:lnTo>
                    <a:pt x="10745" y="9129"/>
                  </a:lnTo>
                  <a:cubicBezTo>
                    <a:pt x="10745" y="10611"/>
                    <a:pt x="9542" y="11853"/>
                    <a:pt x="8060" y="11853"/>
                  </a:cubicBezTo>
                  <a:cubicBezTo>
                    <a:pt x="6578" y="11853"/>
                    <a:pt x="5375" y="10611"/>
                    <a:pt x="5375" y="9129"/>
                  </a:cubicBezTo>
                  <a:lnTo>
                    <a:pt x="5375" y="2149"/>
                  </a:lnTo>
                  <a:lnTo>
                    <a:pt x="4298" y="2149"/>
                  </a:lnTo>
                  <a:lnTo>
                    <a:pt x="4298" y="5371"/>
                  </a:lnTo>
                  <a:lnTo>
                    <a:pt x="2149" y="5371"/>
                  </a:lnTo>
                  <a:lnTo>
                    <a:pt x="2149" y="3225"/>
                  </a:lnTo>
                  <a:lnTo>
                    <a:pt x="3226" y="3225"/>
                  </a:lnTo>
                  <a:lnTo>
                    <a:pt x="322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7;p44">
              <a:extLst>
                <a:ext uri="{FF2B5EF4-FFF2-40B4-BE49-F238E27FC236}">
                  <a16:creationId xmlns:a16="http://schemas.microsoft.com/office/drawing/2014/main" id="{62EC57C5-B80D-B802-12BC-8B378607111A}"/>
                </a:ext>
              </a:extLst>
            </p:cNvPr>
            <p:cNvSpPr/>
            <p:nvPr/>
          </p:nvSpPr>
          <p:spPr>
            <a:xfrm>
              <a:off x="3224790" y="1480816"/>
              <a:ext cx="29394" cy="29394"/>
            </a:xfrm>
            <a:custGeom>
              <a:avLst/>
              <a:gdLst/>
              <a:ahLst/>
              <a:cxnLst/>
              <a:rect l="l" t="t" r="r" b="b"/>
              <a:pathLst>
                <a:path w="1077" h="1077" extrusionOk="0">
                  <a:moveTo>
                    <a:pt x="0" y="0"/>
                  </a:moveTo>
                  <a:lnTo>
                    <a:pt x="0"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8;p44">
              <a:extLst>
                <a:ext uri="{FF2B5EF4-FFF2-40B4-BE49-F238E27FC236}">
                  <a16:creationId xmlns:a16="http://schemas.microsoft.com/office/drawing/2014/main" id="{88DD790C-D6F8-7D8B-FCB9-CCDBC9F4F2E1}"/>
                </a:ext>
              </a:extLst>
            </p:cNvPr>
            <p:cNvSpPr/>
            <p:nvPr/>
          </p:nvSpPr>
          <p:spPr>
            <a:xfrm>
              <a:off x="3400635" y="1480816"/>
              <a:ext cx="29421" cy="29394"/>
            </a:xfrm>
            <a:custGeom>
              <a:avLst/>
              <a:gdLst/>
              <a:ahLst/>
              <a:cxnLst/>
              <a:rect l="l" t="t" r="r" b="b"/>
              <a:pathLst>
                <a:path w="1078" h="1077" extrusionOk="0">
                  <a:moveTo>
                    <a:pt x="1" y="0"/>
                  </a:moveTo>
                  <a:lnTo>
                    <a:pt x="1" y="1076"/>
                  </a:lnTo>
                  <a:lnTo>
                    <a:pt x="1077" y="1076"/>
                  </a:lnTo>
                  <a:lnTo>
                    <a:pt x="10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9;p44">
              <a:extLst>
                <a:ext uri="{FF2B5EF4-FFF2-40B4-BE49-F238E27FC236}">
                  <a16:creationId xmlns:a16="http://schemas.microsoft.com/office/drawing/2014/main" id="{2FCA4307-40BD-540B-DF15-0978E28AA03D}"/>
                </a:ext>
              </a:extLst>
            </p:cNvPr>
            <p:cNvSpPr/>
            <p:nvPr/>
          </p:nvSpPr>
          <p:spPr>
            <a:xfrm>
              <a:off x="3283441" y="1510183"/>
              <a:ext cx="87964" cy="264874"/>
            </a:xfrm>
            <a:custGeom>
              <a:avLst/>
              <a:gdLst/>
              <a:ahLst/>
              <a:cxnLst/>
              <a:rect l="l" t="t" r="r" b="b"/>
              <a:pathLst>
                <a:path w="3223" h="9705" extrusionOk="0">
                  <a:moveTo>
                    <a:pt x="0" y="0"/>
                  </a:moveTo>
                  <a:lnTo>
                    <a:pt x="0" y="3222"/>
                  </a:lnTo>
                  <a:lnTo>
                    <a:pt x="1077" y="3222"/>
                  </a:lnTo>
                  <a:lnTo>
                    <a:pt x="1077" y="6447"/>
                  </a:lnTo>
                  <a:lnTo>
                    <a:pt x="0" y="6447"/>
                  </a:lnTo>
                  <a:lnTo>
                    <a:pt x="0" y="8060"/>
                  </a:lnTo>
                  <a:cubicBezTo>
                    <a:pt x="0" y="8946"/>
                    <a:pt x="724" y="9704"/>
                    <a:pt x="1613" y="9704"/>
                  </a:cubicBezTo>
                  <a:cubicBezTo>
                    <a:pt x="2502" y="9704"/>
                    <a:pt x="3222" y="8946"/>
                    <a:pt x="3222" y="8060"/>
                  </a:cubicBezTo>
                  <a:lnTo>
                    <a:pt x="3222" y="6447"/>
                  </a:lnTo>
                  <a:lnTo>
                    <a:pt x="2146" y="6447"/>
                  </a:lnTo>
                  <a:lnTo>
                    <a:pt x="2146" y="3226"/>
                  </a:lnTo>
                  <a:lnTo>
                    <a:pt x="3222" y="3226"/>
                  </a:lnTo>
                  <a:lnTo>
                    <a:pt x="32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60;p44">
              <a:extLst>
                <a:ext uri="{FF2B5EF4-FFF2-40B4-BE49-F238E27FC236}">
                  <a16:creationId xmlns:a16="http://schemas.microsoft.com/office/drawing/2014/main" id="{2EAD1448-EEDC-C508-637D-F6401D388A9E}"/>
                </a:ext>
              </a:extLst>
            </p:cNvPr>
            <p:cNvSpPr/>
            <p:nvPr/>
          </p:nvSpPr>
          <p:spPr>
            <a:xfrm>
              <a:off x="3077329" y="1686028"/>
              <a:ext cx="500463" cy="295223"/>
            </a:xfrm>
            <a:custGeom>
              <a:avLst/>
              <a:gdLst/>
              <a:ahLst/>
              <a:cxnLst/>
              <a:rect l="l" t="t" r="r" b="b"/>
              <a:pathLst>
                <a:path w="18337" h="10817" extrusionOk="0">
                  <a:moveTo>
                    <a:pt x="1" y="1"/>
                  </a:moveTo>
                  <a:lnTo>
                    <a:pt x="1" y="3177"/>
                  </a:lnTo>
                  <a:lnTo>
                    <a:pt x="1875" y="3487"/>
                  </a:lnTo>
                  <a:cubicBezTo>
                    <a:pt x="2055" y="4196"/>
                    <a:pt x="2333" y="4874"/>
                    <a:pt x="2711" y="5506"/>
                  </a:cubicBezTo>
                  <a:lnTo>
                    <a:pt x="1628" y="7026"/>
                  </a:lnTo>
                  <a:lnTo>
                    <a:pt x="3787" y="9190"/>
                  </a:lnTo>
                  <a:lnTo>
                    <a:pt x="5308" y="8103"/>
                  </a:lnTo>
                  <a:cubicBezTo>
                    <a:pt x="5940" y="8484"/>
                    <a:pt x="6614" y="8759"/>
                    <a:pt x="7330" y="8943"/>
                  </a:cubicBezTo>
                  <a:lnTo>
                    <a:pt x="7641" y="10816"/>
                  </a:lnTo>
                  <a:lnTo>
                    <a:pt x="10696" y="10816"/>
                  </a:lnTo>
                  <a:lnTo>
                    <a:pt x="11003" y="8943"/>
                  </a:lnTo>
                  <a:cubicBezTo>
                    <a:pt x="11716" y="8759"/>
                    <a:pt x="12394" y="8484"/>
                    <a:pt x="13025" y="8103"/>
                  </a:cubicBezTo>
                  <a:lnTo>
                    <a:pt x="14546" y="9190"/>
                  </a:lnTo>
                  <a:lnTo>
                    <a:pt x="16709" y="7026"/>
                  </a:lnTo>
                  <a:lnTo>
                    <a:pt x="15623" y="5506"/>
                  </a:lnTo>
                  <a:cubicBezTo>
                    <a:pt x="16004" y="4874"/>
                    <a:pt x="16279" y="4200"/>
                    <a:pt x="16462" y="3487"/>
                  </a:cubicBezTo>
                  <a:lnTo>
                    <a:pt x="18336" y="3177"/>
                  </a:lnTo>
                  <a:lnTo>
                    <a:pt x="18336" y="1"/>
                  </a:lnTo>
                  <a:lnTo>
                    <a:pt x="14003" y="1"/>
                  </a:lnTo>
                  <a:lnTo>
                    <a:pt x="14003" y="1610"/>
                  </a:lnTo>
                  <a:lnTo>
                    <a:pt x="13996" y="1610"/>
                  </a:lnTo>
                  <a:cubicBezTo>
                    <a:pt x="13996" y="4281"/>
                    <a:pt x="11829" y="6479"/>
                    <a:pt x="9161" y="6479"/>
                  </a:cubicBezTo>
                  <a:cubicBezTo>
                    <a:pt x="6494" y="6479"/>
                    <a:pt x="4331" y="4285"/>
                    <a:pt x="4331" y="1610"/>
                  </a:cubicBezTo>
                  <a:lnTo>
                    <a:pt x="43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CA533146-2368-7C6A-97A1-526B1292CD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70545"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2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2" name="Google Shape;632;p41"/>
          <p:cNvSpPr txBox="1">
            <a:spLocks noGrp="1"/>
          </p:cNvSpPr>
          <p:nvPr>
            <p:ph type="title"/>
          </p:nvPr>
        </p:nvSpPr>
        <p:spPr>
          <a:xfrm>
            <a:off x="932042" y="445025"/>
            <a:ext cx="7704000" cy="572700"/>
          </a:xfrm>
          <a:prstGeom prst="rect">
            <a:avLst/>
          </a:prstGeom>
        </p:spPr>
        <p:txBody>
          <a:bodyPr spcFirstLastPara="1" wrap="square" lIns="91425" tIns="91425" rIns="91425" bIns="91425" anchor="t" anchorCtr="0">
            <a:noAutofit/>
          </a:bodyPr>
          <a:lstStyle/>
          <a:p>
            <a:r>
              <a:rPr lang="en-US" sz="2400" dirty="0"/>
              <a:t>Data Preprocessing for Chatbot Training</a:t>
            </a:r>
          </a:p>
        </p:txBody>
      </p:sp>
      <p:sp>
        <p:nvSpPr>
          <p:cNvPr id="14" name="Rectangle 1">
            <a:extLst>
              <a:ext uri="{FF2B5EF4-FFF2-40B4-BE49-F238E27FC236}">
                <a16:creationId xmlns:a16="http://schemas.microsoft.com/office/drawing/2014/main" id="{A3320C2D-F23E-C519-06B9-0E8BAEDBDA00}"/>
              </a:ext>
            </a:extLst>
          </p:cNvPr>
          <p:cNvSpPr txBox="1">
            <a:spLocks noChangeArrowheads="1"/>
          </p:cNvSpPr>
          <p:nvPr/>
        </p:nvSpPr>
        <p:spPr bwMode="auto">
          <a:xfrm>
            <a:off x="765720" y="1017725"/>
            <a:ext cx="34708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171450" indent="-171450" eaLnBrk="0" fontAlgn="base" hangingPunct="0">
              <a:lnSpc>
                <a:spcPct val="100000"/>
              </a:lnSpc>
              <a:spcBef>
                <a:spcPct val="0"/>
              </a:spcBef>
              <a:spcAft>
                <a:spcPct val="0"/>
              </a:spcAft>
              <a:buClrTx/>
              <a:buSzTx/>
              <a:buFont typeface="Arial" panose="020B0604020202020204" pitchFamily="34" charset="0"/>
              <a:buChar char="•"/>
            </a:pPr>
            <a:r>
              <a:rPr lang="it-IT" sz="1200" b="1" dirty="0"/>
              <a:t>Using Dataset</a:t>
            </a:r>
            <a:r>
              <a:rPr lang="it-IT" sz="1200" dirty="0"/>
              <a:t>: Cornell Movie Dialogs Corpus</a:t>
            </a:r>
            <a:r>
              <a:rPr lang="it-IT" sz="1600" dirty="0"/>
              <a:t>.</a:t>
            </a:r>
            <a:endParaRPr lang="en-US" altLang="en-US" sz="1200" dirty="0">
              <a:solidFill>
                <a:schemeClr val="tx1"/>
              </a:solidFill>
              <a:latin typeface="Arial" panose="020B0604020202020204" pitchFamily="34" charset="0"/>
            </a:endParaRPr>
          </a:p>
        </p:txBody>
      </p:sp>
      <p:sp>
        <p:nvSpPr>
          <p:cNvPr id="15" name="Rectangle 1">
            <a:extLst>
              <a:ext uri="{FF2B5EF4-FFF2-40B4-BE49-F238E27FC236}">
                <a16:creationId xmlns:a16="http://schemas.microsoft.com/office/drawing/2014/main" id="{BFC88710-4A8C-19F4-4198-A52010F20372}"/>
              </a:ext>
            </a:extLst>
          </p:cNvPr>
          <p:cNvSpPr txBox="1">
            <a:spLocks noChangeArrowheads="1"/>
          </p:cNvSpPr>
          <p:nvPr/>
        </p:nvSpPr>
        <p:spPr bwMode="auto">
          <a:xfrm>
            <a:off x="620940" y="1511385"/>
            <a:ext cx="5734140" cy="289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marL="139700" indent="0"/>
            <a:r>
              <a:rPr lang="en-US" sz="1600" b="1" dirty="0"/>
              <a:t>Preprocessing Steps</a:t>
            </a:r>
            <a:r>
              <a:rPr lang="en-US" sz="1600" dirty="0"/>
              <a:t>:</a:t>
            </a:r>
            <a:br>
              <a:rPr lang="en-US" sz="1200" dirty="0"/>
            </a:br>
            <a:endParaRPr lang="en-US" sz="1200" dirty="0"/>
          </a:p>
          <a:p>
            <a:pPr>
              <a:buFont typeface="Arial" panose="020B0604020202020204" pitchFamily="34" charset="0"/>
              <a:buChar char="•"/>
            </a:pPr>
            <a:r>
              <a:rPr lang="en-US" sz="1200" b="1" dirty="0"/>
              <a:t>Tokenization</a:t>
            </a:r>
            <a:r>
              <a:rPr lang="en-US" sz="1200" dirty="0"/>
              <a:t>: Split text into individual tokens.</a:t>
            </a:r>
            <a:br>
              <a:rPr lang="en-US" sz="1200" dirty="0"/>
            </a:br>
            <a:endParaRPr lang="en-US" sz="1200" dirty="0"/>
          </a:p>
          <a:p>
            <a:pPr>
              <a:buFont typeface="Arial" panose="020B0604020202020204" pitchFamily="34" charset="0"/>
              <a:buChar char="•"/>
            </a:pPr>
            <a:r>
              <a:rPr lang="en-US" sz="1200" b="1" dirty="0" err="1"/>
              <a:t>Stopword</a:t>
            </a:r>
            <a:r>
              <a:rPr lang="en-US" sz="1200" b="1" dirty="0"/>
              <a:t> Removal</a:t>
            </a:r>
            <a:r>
              <a:rPr lang="en-US" sz="1200" dirty="0"/>
              <a:t>: Removed irrelevant common words (e.g., "the", "is").</a:t>
            </a:r>
            <a:br>
              <a:rPr lang="en-US" sz="1200" dirty="0"/>
            </a:br>
            <a:endParaRPr lang="en-US" sz="1200" dirty="0"/>
          </a:p>
          <a:p>
            <a:pPr>
              <a:buFont typeface="Arial" panose="020B0604020202020204" pitchFamily="34" charset="0"/>
              <a:buChar char="•"/>
            </a:pPr>
            <a:r>
              <a:rPr lang="en-US" sz="1200" b="1" dirty="0"/>
              <a:t>Lemmatization</a:t>
            </a:r>
            <a:r>
              <a:rPr lang="en-US" sz="1200" dirty="0"/>
              <a:t>: Converted words to their base forms.</a:t>
            </a:r>
            <a:br>
              <a:rPr lang="en-US" sz="1200" dirty="0"/>
            </a:br>
            <a:endParaRPr lang="en-US" sz="1200" dirty="0"/>
          </a:p>
          <a:p>
            <a:pPr>
              <a:buFont typeface="Arial" panose="020B0604020202020204" pitchFamily="34" charset="0"/>
              <a:buChar char="•"/>
            </a:pPr>
            <a:r>
              <a:rPr lang="en-US" sz="1200" b="1" dirty="0"/>
              <a:t>Handling Rare Words</a:t>
            </a:r>
            <a:r>
              <a:rPr lang="en-US" sz="1200" dirty="0"/>
              <a:t>: Replaced words appearing fewer than 5 times with &lt;UNK&gt; token to improve generalization.</a:t>
            </a:r>
            <a:br>
              <a:rPr lang="en-US" sz="1200" dirty="0"/>
            </a:br>
            <a:endParaRPr lang="en-US" sz="1200" dirty="0"/>
          </a:p>
          <a:p>
            <a:pPr>
              <a:buFont typeface="Arial" panose="020B0604020202020204" pitchFamily="34" charset="0"/>
              <a:buChar char="•"/>
            </a:pPr>
            <a:r>
              <a:rPr lang="en-US" sz="1200" b="1" dirty="0"/>
              <a:t>Final Dataset</a:t>
            </a:r>
            <a:r>
              <a:rPr lang="en-US" sz="1200" dirty="0"/>
              <a:t>: Cleaned dialogue pairs ready for training.</a:t>
            </a:r>
          </a:p>
          <a:p>
            <a:pPr marL="0" indent="0" eaLnBrk="0" fontAlgn="base" hangingPunct="0">
              <a:lnSpc>
                <a:spcPct val="100000"/>
              </a:lnSpc>
              <a:spcBef>
                <a:spcPct val="0"/>
              </a:spcBef>
              <a:spcAft>
                <a:spcPct val="0"/>
              </a:spcAft>
              <a:buClrTx/>
              <a:buSzTx/>
              <a:buFontTx/>
              <a:buChar char="•"/>
            </a:pPr>
            <a:endParaRPr lang="en-US" altLang="en-US" sz="1200" dirty="0">
              <a:solidFill>
                <a:schemeClr val="tx1"/>
              </a:solidFill>
              <a:latin typeface="Arial" panose="020B0604020202020204" pitchFamily="34" charset="0"/>
            </a:endParaRPr>
          </a:p>
        </p:txBody>
      </p:sp>
      <p:sp>
        <p:nvSpPr>
          <p:cNvPr id="21" name="Google Shape;753;p44">
            <a:extLst>
              <a:ext uri="{FF2B5EF4-FFF2-40B4-BE49-F238E27FC236}">
                <a16:creationId xmlns:a16="http://schemas.microsoft.com/office/drawing/2014/main" id="{8588E8FB-6D48-E0C5-D7F7-25E04BA6F24D}"/>
              </a:ext>
            </a:extLst>
          </p:cNvPr>
          <p:cNvSpPr/>
          <p:nvPr/>
        </p:nvSpPr>
        <p:spPr>
          <a:xfrm>
            <a:off x="347190" y="474141"/>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2" name="Google Shape;781;p44">
            <a:extLst>
              <a:ext uri="{FF2B5EF4-FFF2-40B4-BE49-F238E27FC236}">
                <a16:creationId xmlns:a16="http://schemas.microsoft.com/office/drawing/2014/main" id="{C8A9FF5D-AE03-9887-BB27-336893A686A1}"/>
              </a:ext>
            </a:extLst>
          </p:cNvPr>
          <p:cNvGrpSpPr/>
          <p:nvPr/>
        </p:nvGrpSpPr>
        <p:grpSpPr>
          <a:xfrm>
            <a:off x="524468" y="534176"/>
            <a:ext cx="225442" cy="427429"/>
            <a:chOff x="7175925" y="2099592"/>
            <a:chExt cx="263891" cy="500326"/>
          </a:xfrm>
        </p:grpSpPr>
        <p:sp>
          <p:nvSpPr>
            <p:cNvPr id="23" name="Google Shape;782;p44">
              <a:extLst>
                <a:ext uri="{FF2B5EF4-FFF2-40B4-BE49-F238E27FC236}">
                  <a16:creationId xmlns:a16="http://schemas.microsoft.com/office/drawing/2014/main" id="{063C791A-5F6A-5902-F73F-1D29B1032EFE}"/>
                </a:ext>
              </a:extLst>
            </p:cNvPr>
            <p:cNvSpPr/>
            <p:nvPr/>
          </p:nvSpPr>
          <p:spPr>
            <a:xfrm>
              <a:off x="7175925" y="2158243"/>
              <a:ext cx="263891" cy="59525"/>
            </a:xfrm>
            <a:custGeom>
              <a:avLst/>
              <a:gdLst/>
              <a:ahLst/>
              <a:cxnLst/>
              <a:rect l="l" t="t" r="r" b="b"/>
              <a:pathLst>
                <a:path w="9669" h="2181" extrusionOk="0">
                  <a:moveTo>
                    <a:pt x="0" y="0"/>
                  </a:moveTo>
                  <a:lnTo>
                    <a:pt x="0" y="2181"/>
                  </a:lnTo>
                  <a:lnTo>
                    <a:pt x="9669" y="2181"/>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83;p44">
              <a:extLst>
                <a:ext uri="{FF2B5EF4-FFF2-40B4-BE49-F238E27FC236}">
                  <a16:creationId xmlns:a16="http://schemas.microsoft.com/office/drawing/2014/main" id="{361E80A4-85C2-3B84-F34F-F7866C9F1F20}"/>
                </a:ext>
              </a:extLst>
            </p:cNvPr>
            <p:cNvSpPr/>
            <p:nvPr/>
          </p:nvSpPr>
          <p:spPr>
            <a:xfrm>
              <a:off x="7175925" y="2540284"/>
              <a:ext cx="263891" cy="59634"/>
            </a:xfrm>
            <a:custGeom>
              <a:avLst/>
              <a:gdLst/>
              <a:ahLst/>
              <a:cxnLst/>
              <a:rect l="l" t="t" r="r" b="b"/>
              <a:pathLst>
                <a:path w="9669" h="2185" extrusionOk="0">
                  <a:moveTo>
                    <a:pt x="0" y="0"/>
                  </a:moveTo>
                  <a:lnTo>
                    <a:pt x="0" y="2185"/>
                  </a:lnTo>
                  <a:lnTo>
                    <a:pt x="9669" y="218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84;p44">
              <a:extLst>
                <a:ext uri="{FF2B5EF4-FFF2-40B4-BE49-F238E27FC236}">
                  <a16:creationId xmlns:a16="http://schemas.microsoft.com/office/drawing/2014/main" id="{E86C3087-E54F-A5C5-6797-46DA92F474D3}"/>
                </a:ext>
              </a:extLst>
            </p:cNvPr>
            <p:cNvSpPr/>
            <p:nvPr/>
          </p:nvSpPr>
          <p:spPr>
            <a:xfrm>
              <a:off x="7175925" y="2247135"/>
              <a:ext cx="263891" cy="263809"/>
            </a:xfrm>
            <a:custGeom>
              <a:avLst/>
              <a:gdLst/>
              <a:ahLst/>
              <a:cxnLst/>
              <a:rect l="l" t="t" r="r" b="b"/>
              <a:pathLst>
                <a:path w="9669" h="9666" extrusionOk="0">
                  <a:moveTo>
                    <a:pt x="7520" y="1073"/>
                  </a:moveTo>
                  <a:lnTo>
                    <a:pt x="7520" y="2149"/>
                  </a:lnTo>
                  <a:lnTo>
                    <a:pt x="2149" y="2149"/>
                  </a:lnTo>
                  <a:lnTo>
                    <a:pt x="2149" y="1073"/>
                  </a:lnTo>
                  <a:close/>
                  <a:moveTo>
                    <a:pt x="7520" y="3222"/>
                  </a:moveTo>
                  <a:lnTo>
                    <a:pt x="7520" y="4298"/>
                  </a:lnTo>
                  <a:lnTo>
                    <a:pt x="2149" y="4298"/>
                  </a:lnTo>
                  <a:lnTo>
                    <a:pt x="2149" y="3222"/>
                  </a:lnTo>
                  <a:close/>
                  <a:moveTo>
                    <a:pt x="7520" y="5371"/>
                  </a:moveTo>
                  <a:lnTo>
                    <a:pt x="7520" y="6447"/>
                  </a:lnTo>
                  <a:lnTo>
                    <a:pt x="2149" y="6447"/>
                  </a:lnTo>
                  <a:lnTo>
                    <a:pt x="2149" y="5371"/>
                  </a:lnTo>
                  <a:close/>
                  <a:moveTo>
                    <a:pt x="7520" y="7516"/>
                  </a:moveTo>
                  <a:lnTo>
                    <a:pt x="7520" y="8592"/>
                  </a:lnTo>
                  <a:lnTo>
                    <a:pt x="2149" y="8592"/>
                  </a:lnTo>
                  <a:lnTo>
                    <a:pt x="2149" y="7516"/>
                  </a:lnTo>
                  <a:close/>
                  <a:moveTo>
                    <a:pt x="0" y="0"/>
                  </a:moveTo>
                  <a:lnTo>
                    <a:pt x="0" y="9665"/>
                  </a:lnTo>
                  <a:lnTo>
                    <a:pt x="9669" y="9665"/>
                  </a:lnTo>
                  <a:lnTo>
                    <a:pt x="96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85;p44">
              <a:extLst>
                <a:ext uri="{FF2B5EF4-FFF2-40B4-BE49-F238E27FC236}">
                  <a16:creationId xmlns:a16="http://schemas.microsoft.com/office/drawing/2014/main" id="{438D62EC-B592-2694-F655-FBB2F31EF923}"/>
                </a:ext>
              </a:extLst>
            </p:cNvPr>
            <p:cNvSpPr/>
            <p:nvPr/>
          </p:nvSpPr>
          <p:spPr>
            <a:xfrm>
              <a:off x="7234577" y="2099592"/>
              <a:ext cx="146588" cy="29394"/>
            </a:xfrm>
            <a:custGeom>
              <a:avLst/>
              <a:gdLst/>
              <a:ahLst/>
              <a:cxnLst/>
              <a:rect l="l" t="t" r="r" b="b"/>
              <a:pathLst>
                <a:path w="5371" h="1077" extrusionOk="0">
                  <a:moveTo>
                    <a:pt x="0" y="0"/>
                  </a:moveTo>
                  <a:lnTo>
                    <a:pt x="0" y="1076"/>
                  </a:lnTo>
                  <a:lnTo>
                    <a:pt x="5371" y="1076"/>
                  </a:lnTo>
                  <a:lnTo>
                    <a:pt x="537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13E76EC1-EEBF-B8FE-51D2-B96E3A934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42" y="448680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4" name="Google Shape;664;p42"/>
          <p:cNvSpPr txBox="1">
            <a:spLocks noGrp="1"/>
          </p:cNvSpPr>
          <p:nvPr>
            <p:ph type="title"/>
          </p:nvPr>
        </p:nvSpPr>
        <p:spPr>
          <a:xfrm>
            <a:off x="925740" y="445025"/>
            <a:ext cx="7704000" cy="572700"/>
          </a:xfrm>
          <a:prstGeom prst="rect">
            <a:avLst/>
          </a:prstGeom>
        </p:spPr>
        <p:txBody>
          <a:bodyPr spcFirstLastPara="1" wrap="square" lIns="91425" tIns="91425" rIns="91425" bIns="91425" anchor="t" anchorCtr="0">
            <a:noAutofit/>
          </a:bodyPr>
          <a:lstStyle/>
          <a:p>
            <a:r>
              <a:rPr lang="en-US" sz="2400" dirty="0"/>
              <a:t>Training and Evaluation Results</a:t>
            </a:r>
          </a:p>
        </p:txBody>
      </p:sp>
      <p:pic>
        <p:nvPicPr>
          <p:cNvPr id="19" name="Picture 18" descr="A graph of a performance evaluation&#10;&#10;Description automatically generated with medium confidence">
            <a:extLst>
              <a:ext uri="{FF2B5EF4-FFF2-40B4-BE49-F238E27FC236}">
                <a16:creationId xmlns:a16="http://schemas.microsoft.com/office/drawing/2014/main" id="{9BE5FED3-1D1C-F696-A5A7-61C457CFCDF9}"/>
              </a:ext>
            </a:extLst>
          </p:cNvPr>
          <p:cNvPicPr>
            <a:picLocks noChangeAspect="1"/>
          </p:cNvPicPr>
          <p:nvPr/>
        </p:nvPicPr>
        <p:blipFill>
          <a:blip r:embed="rId5"/>
          <a:stretch>
            <a:fillRect/>
          </a:stretch>
        </p:blipFill>
        <p:spPr>
          <a:xfrm>
            <a:off x="880020" y="2615444"/>
            <a:ext cx="3141109" cy="1550674"/>
          </a:xfrm>
          <a:prstGeom prst="rect">
            <a:avLst/>
          </a:prstGeom>
        </p:spPr>
      </p:pic>
      <p:pic>
        <p:nvPicPr>
          <p:cNvPr id="21" name="Picture 20">
            <a:extLst>
              <a:ext uri="{FF2B5EF4-FFF2-40B4-BE49-F238E27FC236}">
                <a16:creationId xmlns:a16="http://schemas.microsoft.com/office/drawing/2014/main" id="{EFADE6CA-9134-CEB7-A9C8-7A34B8655A55}"/>
              </a:ext>
            </a:extLst>
          </p:cNvPr>
          <p:cNvPicPr>
            <a:picLocks noChangeAspect="1"/>
          </p:cNvPicPr>
          <p:nvPr/>
        </p:nvPicPr>
        <p:blipFill>
          <a:blip r:embed="rId6"/>
          <a:stretch>
            <a:fillRect/>
          </a:stretch>
        </p:blipFill>
        <p:spPr>
          <a:xfrm>
            <a:off x="880020" y="4125775"/>
            <a:ext cx="1295581" cy="666843"/>
          </a:xfrm>
          <a:prstGeom prst="rect">
            <a:avLst/>
          </a:prstGeom>
        </p:spPr>
      </p:pic>
      <p:sp>
        <p:nvSpPr>
          <p:cNvPr id="22" name="Rectangle 1">
            <a:extLst>
              <a:ext uri="{FF2B5EF4-FFF2-40B4-BE49-F238E27FC236}">
                <a16:creationId xmlns:a16="http://schemas.microsoft.com/office/drawing/2014/main" id="{7A744E25-5628-7A61-CCA5-7CC611096EC4}"/>
              </a:ext>
            </a:extLst>
          </p:cNvPr>
          <p:cNvSpPr txBox="1">
            <a:spLocks noChangeArrowheads="1"/>
          </p:cNvSpPr>
          <p:nvPr/>
        </p:nvSpPr>
        <p:spPr bwMode="auto">
          <a:xfrm>
            <a:off x="514260" y="1017725"/>
            <a:ext cx="5734140"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None/>
              <a:defRPr sz="1400" b="0" i="0" u="none" strike="noStrike" cap="none">
                <a:solidFill>
                  <a:schemeClr val="dk1"/>
                </a:solidFill>
                <a:latin typeface="Lato"/>
                <a:ea typeface="Lato"/>
                <a:cs typeface="Lato"/>
                <a:sym typeface="Lato"/>
              </a:defRPr>
            </a:lvl9pPr>
          </a:lstStyle>
          <a:p>
            <a:pPr>
              <a:buFont typeface="Arial" panose="020B0604020202020204" pitchFamily="34" charset="0"/>
              <a:buChar char="•"/>
            </a:pPr>
            <a:r>
              <a:rPr lang="en-US" sz="1200" b="1" dirty="0"/>
              <a:t>Model Training: </a:t>
            </a:r>
            <a:r>
              <a:rPr lang="en-US" sz="1200" dirty="0"/>
              <a:t>Trained T5 model over 20 epochs.</a:t>
            </a:r>
            <a:br>
              <a:rPr lang="en-US" sz="1200" dirty="0"/>
            </a:br>
            <a:endParaRPr lang="en-US" sz="1200" dirty="0"/>
          </a:p>
          <a:p>
            <a:pPr>
              <a:buFont typeface="Arial" panose="020B0604020202020204" pitchFamily="34" charset="0"/>
              <a:buChar char="•"/>
            </a:pPr>
            <a:r>
              <a:rPr lang="en-US" sz="1200" dirty="0"/>
              <a:t>Batch size reduced to prevent memory overload.</a:t>
            </a:r>
            <a:br>
              <a:rPr lang="en-US" sz="1200" dirty="0"/>
            </a:br>
            <a:endParaRPr lang="en-US" sz="1200" dirty="0"/>
          </a:p>
          <a:p>
            <a:pPr>
              <a:buFont typeface="Arial" panose="020B0604020202020204" pitchFamily="34" charset="0"/>
              <a:buChar char="•"/>
            </a:pPr>
            <a:r>
              <a:rPr lang="en-US" sz="1200" dirty="0"/>
              <a:t>Used regularization to reduce overfitting.</a:t>
            </a:r>
          </a:p>
          <a:p>
            <a:pPr marL="0" indent="0" eaLnBrk="0" fontAlgn="base" hangingPunct="0">
              <a:lnSpc>
                <a:spcPct val="100000"/>
              </a:lnSpc>
              <a:spcBef>
                <a:spcPct val="0"/>
              </a:spcBef>
              <a:spcAft>
                <a:spcPct val="0"/>
              </a:spcAft>
              <a:buClrTx/>
              <a:buSzTx/>
              <a:buFontTx/>
              <a:buChar char="•"/>
            </a:pPr>
            <a:endParaRPr lang="en-US" altLang="en-US" sz="1200" dirty="0">
              <a:solidFill>
                <a:schemeClr val="tx1"/>
              </a:solidFill>
              <a:latin typeface="Arial" panose="020B0604020202020204" pitchFamily="34" charset="0"/>
            </a:endParaRPr>
          </a:p>
        </p:txBody>
      </p:sp>
      <p:sp>
        <p:nvSpPr>
          <p:cNvPr id="25" name="TextBox 24">
            <a:extLst>
              <a:ext uri="{FF2B5EF4-FFF2-40B4-BE49-F238E27FC236}">
                <a16:creationId xmlns:a16="http://schemas.microsoft.com/office/drawing/2014/main" id="{10EC2F87-059C-7375-8A1E-87B70F5060C9}"/>
              </a:ext>
            </a:extLst>
          </p:cNvPr>
          <p:cNvSpPr txBox="1"/>
          <p:nvPr/>
        </p:nvSpPr>
        <p:spPr>
          <a:xfrm>
            <a:off x="821291" y="2287865"/>
            <a:ext cx="4572000" cy="338554"/>
          </a:xfrm>
          <a:prstGeom prst="rect">
            <a:avLst/>
          </a:prstGeom>
          <a:noFill/>
        </p:spPr>
        <p:txBody>
          <a:bodyPr wrap="square">
            <a:spAutoFit/>
          </a:bodyPr>
          <a:lstStyle/>
          <a:p>
            <a:pPr marL="139700" indent="0"/>
            <a:r>
              <a:rPr lang="en-US" sz="1600" b="1" dirty="0"/>
              <a:t>Performance Metrics</a:t>
            </a:r>
            <a:r>
              <a:rPr lang="en-US" sz="1600" dirty="0"/>
              <a:t>:</a:t>
            </a:r>
          </a:p>
        </p:txBody>
      </p:sp>
      <p:sp>
        <p:nvSpPr>
          <p:cNvPr id="27" name="Google Shape;753;p44">
            <a:extLst>
              <a:ext uri="{FF2B5EF4-FFF2-40B4-BE49-F238E27FC236}">
                <a16:creationId xmlns:a16="http://schemas.microsoft.com/office/drawing/2014/main" id="{D43EFD5D-66B1-3ABA-0A24-732CC0842ABF}"/>
              </a:ext>
            </a:extLst>
          </p:cNvPr>
          <p:cNvSpPr/>
          <p:nvPr/>
        </p:nvSpPr>
        <p:spPr>
          <a:xfrm>
            <a:off x="378240" y="445025"/>
            <a:ext cx="547500" cy="547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nvGrpSpPr>
          <p:cNvPr id="28" name="Google Shape;912;p49">
            <a:extLst>
              <a:ext uri="{FF2B5EF4-FFF2-40B4-BE49-F238E27FC236}">
                <a16:creationId xmlns:a16="http://schemas.microsoft.com/office/drawing/2014/main" id="{3F98CD46-DE03-C2BD-14A6-E1D3427C8EC4}"/>
              </a:ext>
            </a:extLst>
          </p:cNvPr>
          <p:cNvGrpSpPr/>
          <p:nvPr/>
        </p:nvGrpSpPr>
        <p:grpSpPr>
          <a:xfrm>
            <a:off x="422041" y="469076"/>
            <a:ext cx="452592" cy="499398"/>
            <a:chOff x="744557" y="4028134"/>
            <a:chExt cx="452592" cy="499398"/>
          </a:xfrm>
        </p:grpSpPr>
        <p:sp>
          <p:nvSpPr>
            <p:cNvPr id="29" name="Google Shape;913;p49">
              <a:extLst>
                <a:ext uri="{FF2B5EF4-FFF2-40B4-BE49-F238E27FC236}">
                  <a16:creationId xmlns:a16="http://schemas.microsoft.com/office/drawing/2014/main" id="{75DE8AD6-888B-179B-A95C-FF3BCB168210}"/>
                </a:ext>
              </a:extLst>
            </p:cNvPr>
            <p:cNvSpPr/>
            <p:nvPr/>
          </p:nvSpPr>
          <p:spPr>
            <a:xfrm>
              <a:off x="744557" y="4028134"/>
              <a:ext cx="452592" cy="323826"/>
            </a:xfrm>
            <a:custGeom>
              <a:avLst/>
              <a:gdLst/>
              <a:ahLst/>
              <a:cxnLst/>
              <a:rect l="l" t="t" r="r" b="b"/>
              <a:pathLst>
                <a:path w="16583" h="11865" extrusionOk="0">
                  <a:moveTo>
                    <a:pt x="13368" y="1"/>
                  </a:moveTo>
                  <a:lnTo>
                    <a:pt x="13368" y="3215"/>
                  </a:lnTo>
                  <a:lnTo>
                    <a:pt x="14440" y="3215"/>
                  </a:lnTo>
                  <a:lnTo>
                    <a:pt x="14440" y="4288"/>
                  </a:lnTo>
                  <a:lnTo>
                    <a:pt x="12295" y="4288"/>
                  </a:lnTo>
                  <a:lnTo>
                    <a:pt x="12295" y="2143"/>
                  </a:lnTo>
                  <a:lnTo>
                    <a:pt x="11222" y="2143"/>
                  </a:lnTo>
                  <a:lnTo>
                    <a:pt x="11222" y="6430"/>
                  </a:lnTo>
                  <a:lnTo>
                    <a:pt x="9080" y="6430"/>
                  </a:lnTo>
                  <a:lnTo>
                    <a:pt x="9080" y="4292"/>
                  </a:lnTo>
                  <a:lnTo>
                    <a:pt x="10153" y="4292"/>
                  </a:lnTo>
                  <a:lnTo>
                    <a:pt x="10153" y="1077"/>
                  </a:lnTo>
                  <a:lnTo>
                    <a:pt x="6935" y="1077"/>
                  </a:lnTo>
                  <a:lnTo>
                    <a:pt x="6935" y="4292"/>
                  </a:lnTo>
                  <a:lnTo>
                    <a:pt x="8007" y="4292"/>
                  </a:lnTo>
                  <a:lnTo>
                    <a:pt x="8007" y="6437"/>
                  </a:lnTo>
                  <a:lnTo>
                    <a:pt x="5866" y="6437"/>
                  </a:lnTo>
                  <a:lnTo>
                    <a:pt x="5866" y="2150"/>
                  </a:lnTo>
                  <a:lnTo>
                    <a:pt x="4793" y="2150"/>
                  </a:lnTo>
                  <a:lnTo>
                    <a:pt x="4793" y="4292"/>
                  </a:lnTo>
                  <a:lnTo>
                    <a:pt x="2644" y="4292"/>
                  </a:lnTo>
                  <a:lnTo>
                    <a:pt x="2644" y="3219"/>
                  </a:lnTo>
                  <a:lnTo>
                    <a:pt x="3717" y="3219"/>
                  </a:lnTo>
                  <a:lnTo>
                    <a:pt x="3717" y="4"/>
                  </a:lnTo>
                  <a:lnTo>
                    <a:pt x="502" y="4"/>
                  </a:lnTo>
                  <a:lnTo>
                    <a:pt x="502" y="3219"/>
                  </a:lnTo>
                  <a:lnTo>
                    <a:pt x="1571" y="3219"/>
                  </a:lnTo>
                  <a:lnTo>
                    <a:pt x="1571" y="5364"/>
                  </a:lnTo>
                  <a:lnTo>
                    <a:pt x="4789" y="5364"/>
                  </a:lnTo>
                  <a:lnTo>
                    <a:pt x="4789" y="6437"/>
                  </a:lnTo>
                  <a:lnTo>
                    <a:pt x="2894" y="6437"/>
                  </a:lnTo>
                  <a:lnTo>
                    <a:pt x="1" y="10795"/>
                  </a:lnTo>
                  <a:lnTo>
                    <a:pt x="7598" y="10795"/>
                  </a:lnTo>
                  <a:lnTo>
                    <a:pt x="9740" y="11864"/>
                  </a:lnTo>
                  <a:lnTo>
                    <a:pt x="14624" y="11864"/>
                  </a:lnTo>
                  <a:cubicBezTo>
                    <a:pt x="15859" y="10583"/>
                    <a:pt x="16582" y="8787"/>
                    <a:pt x="16582" y="6970"/>
                  </a:cubicBezTo>
                  <a:lnTo>
                    <a:pt x="16582" y="6430"/>
                  </a:lnTo>
                  <a:lnTo>
                    <a:pt x="12295" y="6430"/>
                  </a:lnTo>
                  <a:lnTo>
                    <a:pt x="12295" y="5361"/>
                  </a:lnTo>
                  <a:lnTo>
                    <a:pt x="15510" y="5361"/>
                  </a:lnTo>
                  <a:lnTo>
                    <a:pt x="15510" y="3215"/>
                  </a:lnTo>
                  <a:lnTo>
                    <a:pt x="16582" y="3215"/>
                  </a:lnTo>
                  <a:lnTo>
                    <a:pt x="165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14;p49">
              <a:extLst>
                <a:ext uri="{FF2B5EF4-FFF2-40B4-BE49-F238E27FC236}">
                  <a16:creationId xmlns:a16="http://schemas.microsoft.com/office/drawing/2014/main" id="{A9FC8F26-1CDE-0468-E22F-DDD2F7E328AD}"/>
                </a:ext>
              </a:extLst>
            </p:cNvPr>
            <p:cNvSpPr/>
            <p:nvPr/>
          </p:nvSpPr>
          <p:spPr>
            <a:xfrm>
              <a:off x="875260" y="4028243"/>
              <a:ext cx="29203" cy="29285"/>
            </a:xfrm>
            <a:custGeom>
              <a:avLst/>
              <a:gdLst/>
              <a:ahLst/>
              <a:cxnLst/>
              <a:rect l="l" t="t" r="r" b="b"/>
              <a:pathLst>
                <a:path w="1070" h="1073" extrusionOk="0">
                  <a:moveTo>
                    <a:pt x="0" y="0"/>
                  </a:moveTo>
                  <a:lnTo>
                    <a:pt x="0" y="1073"/>
                  </a:lnTo>
                  <a:lnTo>
                    <a:pt x="1069" y="1073"/>
                  </a:lnTo>
                  <a:lnTo>
                    <a:pt x="10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15;p49">
              <a:extLst>
                <a:ext uri="{FF2B5EF4-FFF2-40B4-BE49-F238E27FC236}">
                  <a16:creationId xmlns:a16="http://schemas.microsoft.com/office/drawing/2014/main" id="{AF6553A4-E6F3-1A84-F308-D341F867423A}"/>
                </a:ext>
              </a:extLst>
            </p:cNvPr>
            <p:cNvSpPr/>
            <p:nvPr/>
          </p:nvSpPr>
          <p:spPr>
            <a:xfrm>
              <a:off x="1050833" y="4028243"/>
              <a:ext cx="29285" cy="29285"/>
            </a:xfrm>
            <a:custGeom>
              <a:avLst/>
              <a:gdLst/>
              <a:ahLst/>
              <a:cxnLst/>
              <a:rect l="l" t="t" r="r" b="b"/>
              <a:pathLst>
                <a:path w="1073" h="1073" extrusionOk="0">
                  <a:moveTo>
                    <a:pt x="0" y="0"/>
                  </a:moveTo>
                  <a:lnTo>
                    <a:pt x="0" y="1073"/>
                  </a:lnTo>
                  <a:lnTo>
                    <a:pt x="1073" y="1073"/>
                  </a:lnTo>
                  <a:lnTo>
                    <a:pt x="1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16;p49">
              <a:extLst>
                <a:ext uri="{FF2B5EF4-FFF2-40B4-BE49-F238E27FC236}">
                  <a16:creationId xmlns:a16="http://schemas.microsoft.com/office/drawing/2014/main" id="{DC4E2D72-B9C2-7F2B-C6A0-A9DD845D1C60}"/>
                </a:ext>
              </a:extLst>
            </p:cNvPr>
            <p:cNvSpPr/>
            <p:nvPr/>
          </p:nvSpPr>
          <p:spPr>
            <a:xfrm>
              <a:off x="933803" y="4381190"/>
              <a:ext cx="175600" cy="146342"/>
            </a:xfrm>
            <a:custGeom>
              <a:avLst/>
              <a:gdLst/>
              <a:ahLst/>
              <a:cxnLst/>
              <a:rect l="l" t="t" r="r" b="b"/>
              <a:pathLst>
                <a:path w="6434" h="5362" extrusionOk="0">
                  <a:moveTo>
                    <a:pt x="2905" y="1"/>
                  </a:moveTo>
                  <a:lnTo>
                    <a:pt x="1" y="2905"/>
                  </a:lnTo>
                  <a:lnTo>
                    <a:pt x="1" y="5361"/>
                  </a:lnTo>
                  <a:lnTo>
                    <a:pt x="1073" y="5361"/>
                  </a:lnTo>
                  <a:lnTo>
                    <a:pt x="1073" y="4288"/>
                  </a:lnTo>
                  <a:lnTo>
                    <a:pt x="2679" y="4288"/>
                  </a:lnTo>
                  <a:lnTo>
                    <a:pt x="2679" y="5361"/>
                  </a:lnTo>
                  <a:lnTo>
                    <a:pt x="3752" y="5361"/>
                  </a:lnTo>
                  <a:lnTo>
                    <a:pt x="3752" y="4288"/>
                  </a:lnTo>
                  <a:lnTo>
                    <a:pt x="5361" y="4288"/>
                  </a:lnTo>
                  <a:lnTo>
                    <a:pt x="5361" y="5361"/>
                  </a:lnTo>
                  <a:lnTo>
                    <a:pt x="6434" y="5361"/>
                  </a:lnTo>
                  <a:lnTo>
                    <a:pt x="64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17;p49">
              <a:extLst>
                <a:ext uri="{FF2B5EF4-FFF2-40B4-BE49-F238E27FC236}">
                  <a16:creationId xmlns:a16="http://schemas.microsoft.com/office/drawing/2014/main" id="{FB7A8A10-361D-3CAA-B607-971C2AF17CA7}"/>
                </a:ext>
              </a:extLst>
            </p:cNvPr>
            <p:cNvSpPr/>
            <p:nvPr/>
          </p:nvSpPr>
          <p:spPr>
            <a:xfrm>
              <a:off x="816691" y="4351932"/>
              <a:ext cx="165502" cy="87855"/>
            </a:xfrm>
            <a:custGeom>
              <a:avLst/>
              <a:gdLst/>
              <a:ahLst/>
              <a:cxnLst/>
              <a:rect l="l" t="t" r="r" b="b"/>
              <a:pathLst>
                <a:path w="6064" h="3219" extrusionOk="0">
                  <a:moveTo>
                    <a:pt x="1" y="0"/>
                  </a:moveTo>
                  <a:lnTo>
                    <a:pt x="1" y="3218"/>
                  </a:lnTo>
                  <a:lnTo>
                    <a:pt x="3530" y="3218"/>
                  </a:lnTo>
                  <a:lnTo>
                    <a:pt x="6063" y="685"/>
                  </a:lnTo>
                  <a:lnTo>
                    <a:pt x="4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Recorded Sound">
            <a:hlinkClick r:id="" action="ppaction://media"/>
            <a:extLst>
              <a:ext uri="{FF2B5EF4-FFF2-40B4-BE49-F238E27FC236}">
                <a16:creationId xmlns:a16="http://schemas.microsoft.com/office/drawing/2014/main" id="{8C0C5131-16DF-1332-D7BB-8B90024ED1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63980" y="445579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8" name="Google Shape;738;p44"/>
          <p:cNvSpPr txBox="1">
            <a:spLocks noGrp="1"/>
          </p:cNvSpPr>
          <p:nvPr>
            <p:ph type="title"/>
          </p:nvPr>
        </p:nvSpPr>
        <p:spPr>
          <a:xfrm>
            <a:off x="904497"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Relevant Recommendations/Conclusion</a:t>
            </a:r>
            <a:endParaRPr sz="2400" dirty="0"/>
          </a:p>
        </p:txBody>
      </p:sp>
      <p:sp>
        <p:nvSpPr>
          <p:cNvPr id="754" name="Google Shape;754;p44"/>
          <p:cNvSpPr/>
          <p:nvPr/>
        </p:nvSpPr>
        <p:spPr>
          <a:xfrm>
            <a:off x="356997" y="445025"/>
            <a:ext cx="547500" cy="547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Lato"/>
              <a:ea typeface="Lato"/>
              <a:cs typeface="Lato"/>
              <a:sym typeface="Lato"/>
            </a:endParaRPr>
          </a:p>
        </p:txBody>
      </p:sp>
      <p:grpSp>
        <p:nvGrpSpPr>
          <p:cNvPr id="794" name="Google Shape;794;p44"/>
          <p:cNvGrpSpPr/>
          <p:nvPr/>
        </p:nvGrpSpPr>
        <p:grpSpPr>
          <a:xfrm>
            <a:off x="442848" y="505050"/>
            <a:ext cx="375784" cy="427452"/>
            <a:chOff x="3151482" y="4027752"/>
            <a:chExt cx="439873" cy="500353"/>
          </a:xfrm>
        </p:grpSpPr>
        <p:sp>
          <p:nvSpPr>
            <p:cNvPr id="795" name="Google Shape;795;p44"/>
            <p:cNvSpPr/>
            <p:nvPr/>
          </p:nvSpPr>
          <p:spPr>
            <a:xfrm>
              <a:off x="3298070" y="4057037"/>
              <a:ext cx="146697" cy="117221"/>
            </a:xfrm>
            <a:custGeom>
              <a:avLst/>
              <a:gdLst/>
              <a:ahLst/>
              <a:cxnLst/>
              <a:rect l="l" t="t" r="r" b="b"/>
              <a:pathLst>
                <a:path w="5375" h="4295" extrusionOk="0">
                  <a:moveTo>
                    <a:pt x="1" y="0"/>
                  </a:moveTo>
                  <a:lnTo>
                    <a:pt x="1" y="4295"/>
                  </a:lnTo>
                  <a:lnTo>
                    <a:pt x="5375" y="4295"/>
                  </a:lnTo>
                  <a:lnTo>
                    <a:pt x="5375" y="0"/>
                  </a:lnTo>
                  <a:lnTo>
                    <a:pt x="4299" y="0"/>
                  </a:lnTo>
                  <a:lnTo>
                    <a:pt x="4299" y="3222"/>
                  </a:lnTo>
                  <a:lnTo>
                    <a:pt x="1073" y="3222"/>
                  </a:lnTo>
                  <a:lnTo>
                    <a:pt x="107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6" name="Google Shape;796;p44"/>
            <p:cNvSpPr/>
            <p:nvPr/>
          </p:nvSpPr>
          <p:spPr>
            <a:xfrm>
              <a:off x="3356722" y="4027752"/>
              <a:ext cx="29394" cy="88046"/>
            </a:xfrm>
            <a:custGeom>
              <a:avLst/>
              <a:gdLst/>
              <a:ahLst/>
              <a:cxnLst/>
              <a:rect l="l" t="t" r="r" b="b"/>
              <a:pathLst>
                <a:path w="1077" h="3226" extrusionOk="0">
                  <a:moveTo>
                    <a:pt x="1" y="1"/>
                  </a:moveTo>
                  <a:lnTo>
                    <a:pt x="1" y="3226"/>
                  </a:lnTo>
                  <a:lnTo>
                    <a:pt x="1077" y="3226"/>
                  </a:lnTo>
                  <a:lnTo>
                    <a:pt x="1077"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7" name="Google Shape;797;p44"/>
            <p:cNvSpPr/>
            <p:nvPr/>
          </p:nvSpPr>
          <p:spPr>
            <a:xfrm>
              <a:off x="3210052" y="4348739"/>
              <a:ext cx="58679" cy="144486"/>
            </a:xfrm>
            <a:custGeom>
              <a:avLst/>
              <a:gdLst/>
              <a:ahLst/>
              <a:cxnLst/>
              <a:rect l="l" t="t" r="r" b="b"/>
              <a:pathLst>
                <a:path w="2150" h="5294" extrusionOk="0">
                  <a:moveTo>
                    <a:pt x="0" y="1"/>
                  </a:moveTo>
                  <a:lnTo>
                    <a:pt x="0" y="4218"/>
                  </a:lnTo>
                  <a:lnTo>
                    <a:pt x="2149" y="5294"/>
                  </a:lnTo>
                  <a:lnTo>
                    <a:pt x="2149" y="999"/>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8" name="Google Shape;798;p44"/>
            <p:cNvSpPr/>
            <p:nvPr/>
          </p:nvSpPr>
          <p:spPr>
            <a:xfrm>
              <a:off x="3473943" y="4340279"/>
              <a:ext cx="58679" cy="152947"/>
            </a:xfrm>
            <a:custGeom>
              <a:avLst/>
              <a:gdLst/>
              <a:ahLst/>
              <a:cxnLst/>
              <a:rect l="l" t="t" r="r" b="b"/>
              <a:pathLst>
                <a:path w="2150" h="5604" extrusionOk="0">
                  <a:moveTo>
                    <a:pt x="2149" y="0"/>
                  </a:moveTo>
                  <a:lnTo>
                    <a:pt x="0" y="1154"/>
                  </a:lnTo>
                  <a:lnTo>
                    <a:pt x="0" y="5604"/>
                  </a:lnTo>
                  <a:lnTo>
                    <a:pt x="2149" y="4528"/>
                  </a:lnTo>
                  <a:lnTo>
                    <a:pt x="214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9" name="Google Shape;799;p44"/>
            <p:cNvSpPr/>
            <p:nvPr/>
          </p:nvSpPr>
          <p:spPr>
            <a:xfrm>
              <a:off x="3415373" y="4262249"/>
              <a:ext cx="29394" cy="29421"/>
            </a:xfrm>
            <a:custGeom>
              <a:avLst/>
              <a:gdLst/>
              <a:ahLst/>
              <a:cxnLst/>
              <a:rect l="l" t="t" r="r" b="b"/>
              <a:pathLst>
                <a:path w="1077" h="1078" extrusionOk="0">
                  <a:moveTo>
                    <a:pt x="537" y="1"/>
                  </a:moveTo>
                  <a:cubicBezTo>
                    <a:pt x="241" y="1"/>
                    <a:pt x="1" y="244"/>
                    <a:pt x="1" y="537"/>
                  </a:cubicBezTo>
                  <a:cubicBezTo>
                    <a:pt x="1" y="834"/>
                    <a:pt x="241" y="1077"/>
                    <a:pt x="537" y="1077"/>
                  </a:cubicBezTo>
                  <a:cubicBezTo>
                    <a:pt x="833" y="1077"/>
                    <a:pt x="1077" y="834"/>
                    <a:pt x="1077" y="537"/>
                  </a:cubicBezTo>
                  <a:cubicBezTo>
                    <a:pt x="1077" y="241"/>
                    <a:pt x="833" y="1"/>
                    <a:pt x="5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0" name="Google Shape;800;p44"/>
            <p:cNvSpPr/>
            <p:nvPr/>
          </p:nvSpPr>
          <p:spPr>
            <a:xfrm>
              <a:off x="3298070" y="4262249"/>
              <a:ext cx="29394" cy="29421"/>
            </a:xfrm>
            <a:custGeom>
              <a:avLst/>
              <a:gdLst/>
              <a:ahLst/>
              <a:cxnLst/>
              <a:rect l="l" t="t" r="r" b="b"/>
              <a:pathLst>
                <a:path w="1077" h="1078" extrusionOk="0">
                  <a:moveTo>
                    <a:pt x="541" y="1"/>
                  </a:moveTo>
                  <a:cubicBezTo>
                    <a:pt x="244" y="1"/>
                    <a:pt x="1" y="244"/>
                    <a:pt x="1" y="537"/>
                  </a:cubicBezTo>
                  <a:cubicBezTo>
                    <a:pt x="1" y="834"/>
                    <a:pt x="244" y="1077"/>
                    <a:pt x="541" y="1077"/>
                  </a:cubicBezTo>
                  <a:cubicBezTo>
                    <a:pt x="833" y="1077"/>
                    <a:pt x="1077" y="834"/>
                    <a:pt x="1077" y="537"/>
                  </a:cubicBezTo>
                  <a:cubicBezTo>
                    <a:pt x="1077" y="241"/>
                    <a:pt x="833" y="1"/>
                    <a:pt x="54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1" name="Google Shape;801;p44"/>
            <p:cNvSpPr/>
            <p:nvPr/>
          </p:nvSpPr>
          <p:spPr>
            <a:xfrm>
              <a:off x="3210052" y="4091890"/>
              <a:ext cx="322652" cy="436216"/>
            </a:xfrm>
            <a:custGeom>
              <a:avLst/>
              <a:gdLst/>
              <a:ahLst/>
              <a:cxnLst/>
              <a:rect l="l" t="t" r="r" b="b"/>
              <a:pathLst>
                <a:path w="11822" h="15983" extrusionOk="0">
                  <a:moveTo>
                    <a:pt x="3766" y="5170"/>
                  </a:moveTo>
                  <a:cubicBezTo>
                    <a:pt x="4651" y="5170"/>
                    <a:pt x="5375" y="5894"/>
                    <a:pt x="5375" y="6783"/>
                  </a:cubicBezTo>
                  <a:cubicBezTo>
                    <a:pt x="5375" y="7669"/>
                    <a:pt x="4651" y="8392"/>
                    <a:pt x="3766" y="8392"/>
                  </a:cubicBezTo>
                  <a:cubicBezTo>
                    <a:pt x="2876" y="8392"/>
                    <a:pt x="2153" y="7669"/>
                    <a:pt x="2153" y="6783"/>
                  </a:cubicBezTo>
                  <a:cubicBezTo>
                    <a:pt x="2153" y="5894"/>
                    <a:pt x="2876" y="5170"/>
                    <a:pt x="3766" y="5170"/>
                  </a:cubicBezTo>
                  <a:close/>
                  <a:moveTo>
                    <a:pt x="8060" y="5170"/>
                  </a:moveTo>
                  <a:cubicBezTo>
                    <a:pt x="8946" y="5170"/>
                    <a:pt x="9669" y="5894"/>
                    <a:pt x="9669" y="6783"/>
                  </a:cubicBezTo>
                  <a:cubicBezTo>
                    <a:pt x="9669" y="7669"/>
                    <a:pt x="8946" y="8392"/>
                    <a:pt x="8060" y="8392"/>
                  </a:cubicBezTo>
                  <a:cubicBezTo>
                    <a:pt x="7174" y="8392"/>
                    <a:pt x="6451" y="7669"/>
                    <a:pt x="6451" y="6783"/>
                  </a:cubicBezTo>
                  <a:cubicBezTo>
                    <a:pt x="6451" y="5894"/>
                    <a:pt x="7174" y="5170"/>
                    <a:pt x="8060" y="5170"/>
                  </a:cubicBezTo>
                  <a:close/>
                  <a:moveTo>
                    <a:pt x="5375" y="11077"/>
                  </a:moveTo>
                  <a:lnTo>
                    <a:pt x="5375" y="14373"/>
                  </a:lnTo>
                  <a:lnTo>
                    <a:pt x="4298" y="14373"/>
                  </a:lnTo>
                  <a:lnTo>
                    <a:pt x="4298" y="11077"/>
                  </a:lnTo>
                  <a:close/>
                  <a:moveTo>
                    <a:pt x="7524" y="11077"/>
                  </a:moveTo>
                  <a:lnTo>
                    <a:pt x="7524" y="14373"/>
                  </a:lnTo>
                  <a:lnTo>
                    <a:pt x="6444" y="14373"/>
                  </a:lnTo>
                  <a:lnTo>
                    <a:pt x="6444" y="11077"/>
                  </a:lnTo>
                  <a:close/>
                  <a:moveTo>
                    <a:pt x="2149" y="1"/>
                  </a:moveTo>
                  <a:lnTo>
                    <a:pt x="0" y="1077"/>
                  </a:lnTo>
                  <a:lnTo>
                    <a:pt x="0" y="8226"/>
                  </a:lnTo>
                  <a:lnTo>
                    <a:pt x="3226" y="9726"/>
                  </a:lnTo>
                  <a:lnTo>
                    <a:pt x="3226" y="15982"/>
                  </a:lnTo>
                  <a:lnTo>
                    <a:pt x="8600" y="15982"/>
                  </a:lnTo>
                  <a:lnTo>
                    <a:pt x="8600" y="9616"/>
                  </a:lnTo>
                  <a:lnTo>
                    <a:pt x="11822" y="7884"/>
                  </a:lnTo>
                  <a:lnTo>
                    <a:pt x="11822" y="1077"/>
                  </a:lnTo>
                  <a:lnTo>
                    <a:pt x="11818" y="1077"/>
                  </a:lnTo>
                  <a:lnTo>
                    <a:pt x="9669" y="1"/>
                  </a:lnTo>
                  <a:lnTo>
                    <a:pt x="9669" y="4094"/>
                  </a:lnTo>
                  <a:lnTo>
                    <a:pt x="2149" y="4094"/>
                  </a:lnTo>
                  <a:lnTo>
                    <a:pt x="2149"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2" name="Google Shape;802;p44"/>
            <p:cNvSpPr/>
            <p:nvPr/>
          </p:nvSpPr>
          <p:spPr>
            <a:xfrm>
              <a:off x="3561961" y="4223740"/>
              <a:ext cx="29394" cy="106250"/>
            </a:xfrm>
            <a:custGeom>
              <a:avLst/>
              <a:gdLst/>
              <a:ahLst/>
              <a:cxnLst/>
              <a:rect l="l" t="t" r="r" b="b"/>
              <a:pathLst>
                <a:path w="1077" h="3893" extrusionOk="0">
                  <a:moveTo>
                    <a:pt x="0" y="0"/>
                  </a:moveTo>
                  <a:lnTo>
                    <a:pt x="0" y="3893"/>
                  </a:lnTo>
                  <a:lnTo>
                    <a:pt x="1077" y="3353"/>
                  </a:lnTo>
                  <a:lnTo>
                    <a:pt x="1077" y="540"/>
                  </a:lnTo>
                  <a:lnTo>
                    <a:pt x="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3" name="Google Shape;803;p44"/>
            <p:cNvSpPr/>
            <p:nvPr/>
          </p:nvSpPr>
          <p:spPr>
            <a:xfrm>
              <a:off x="3151482" y="4224040"/>
              <a:ext cx="29421" cy="106059"/>
            </a:xfrm>
            <a:custGeom>
              <a:avLst/>
              <a:gdLst/>
              <a:ahLst/>
              <a:cxnLst/>
              <a:rect l="l" t="t" r="r" b="b"/>
              <a:pathLst>
                <a:path w="1078" h="3886" extrusionOk="0">
                  <a:moveTo>
                    <a:pt x="1077" y="0"/>
                  </a:moveTo>
                  <a:lnTo>
                    <a:pt x="1" y="536"/>
                  </a:lnTo>
                  <a:lnTo>
                    <a:pt x="1" y="3345"/>
                  </a:lnTo>
                  <a:lnTo>
                    <a:pt x="1077" y="3885"/>
                  </a:lnTo>
                  <a:lnTo>
                    <a:pt x="107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5" name="Subtitle 4">
            <a:extLst>
              <a:ext uri="{FF2B5EF4-FFF2-40B4-BE49-F238E27FC236}">
                <a16:creationId xmlns:a16="http://schemas.microsoft.com/office/drawing/2014/main" id="{1F9C683D-1BDD-AE41-94A3-75D90A1E77D1}"/>
              </a:ext>
            </a:extLst>
          </p:cNvPr>
          <p:cNvSpPr>
            <a:spLocks noGrp="1"/>
          </p:cNvSpPr>
          <p:nvPr>
            <p:ph type="subTitle" idx="5"/>
          </p:nvPr>
        </p:nvSpPr>
        <p:spPr>
          <a:xfrm>
            <a:off x="4756497" y="1259047"/>
            <a:ext cx="3852000" cy="649200"/>
          </a:xfrm>
        </p:spPr>
        <p:txBody>
          <a:bodyPr/>
          <a:lstStyle/>
          <a:p>
            <a:pPr>
              <a:buFont typeface="Arial" panose="020B0604020202020204" pitchFamily="34" charset="0"/>
              <a:buChar char="•"/>
            </a:pPr>
            <a:r>
              <a:rPr lang="en-US" sz="1200" dirty="0">
                <a:latin typeface="+mj-lt"/>
              </a:rPr>
              <a:t>Further fine-tune hyperparameters (example: temperature) to generate more diverse and contextually accurate responses.</a:t>
            </a:r>
          </a:p>
        </p:txBody>
      </p:sp>
      <p:sp>
        <p:nvSpPr>
          <p:cNvPr id="9" name="Subtitle 8">
            <a:extLst>
              <a:ext uri="{FF2B5EF4-FFF2-40B4-BE49-F238E27FC236}">
                <a16:creationId xmlns:a16="http://schemas.microsoft.com/office/drawing/2014/main" id="{23F45797-D3F2-E506-11E7-97E440534C2E}"/>
              </a:ext>
            </a:extLst>
          </p:cNvPr>
          <p:cNvSpPr>
            <a:spLocks noGrp="1"/>
          </p:cNvSpPr>
          <p:nvPr>
            <p:ph type="subTitle" idx="3"/>
          </p:nvPr>
        </p:nvSpPr>
        <p:spPr>
          <a:xfrm>
            <a:off x="517949" y="2945437"/>
            <a:ext cx="4054051" cy="649200"/>
          </a:xfrm>
        </p:spPr>
        <p:txBody>
          <a:bodyPr/>
          <a:lstStyle/>
          <a:p>
            <a:pPr>
              <a:buFont typeface="Arial" panose="020B0604020202020204" pitchFamily="34" charset="0"/>
              <a:buChar char="•"/>
            </a:pPr>
            <a:r>
              <a:rPr lang="en-US" sz="1200" dirty="0">
                <a:latin typeface="+mj-lt"/>
              </a:rPr>
              <a:t>Introduce additional dialogue datasets to enhance the chatbot’s response diversity and reduce repetitive outputs.</a:t>
            </a:r>
          </a:p>
        </p:txBody>
      </p:sp>
      <p:sp>
        <p:nvSpPr>
          <p:cNvPr id="11" name="Subtitle 10">
            <a:extLst>
              <a:ext uri="{FF2B5EF4-FFF2-40B4-BE49-F238E27FC236}">
                <a16:creationId xmlns:a16="http://schemas.microsoft.com/office/drawing/2014/main" id="{C360C0F0-A033-4C31-0E4A-BCC4AD78FBDB}"/>
              </a:ext>
            </a:extLst>
          </p:cNvPr>
          <p:cNvSpPr>
            <a:spLocks noGrp="1"/>
          </p:cNvSpPr>
          <p:nvPr>
            <p:ph type="subTitle" idx="4"/>
          </p:nvPr>
        </p:nvSpPr>
        <p:spPr>
          <a:xfrm>
            <a:off x="4756497" y="2984530"/>
            <a:ext cx="3852000" cy="649200"/>
          </a:xfrm>
        </p:spPr>
        <p:txBody>
          <a:bodyPr/>
          <a:lstStyle/>
          <a:p>
            <a:pPr>
              <a:buFont typeface="Arial" panose="020B0604020202020204" pitchFamily="34" charset="0"/>
              <a:buChar char="•"/>
            </a:pPr>
            <a:r>
              <a:rPr lang="en-US" sz="1200" dirty="0">
                <a:latin typeface="+mj-lt"/>
              </a:rPr>
              <a:t>Develop qualitative evaluation techniques to better assess conversation coherence beyond standard metrics.</a:t>
            </a:r>
          </a:p>
        </p:txBody>
      </p:sp>
      <p:sp>
        <p:nvSpPr>
          <p:cNvPr id="15" name="Subtitle 14">
            <a:extLst>
              <a:ext uri="{FF2B5EF4-FFF2-40B4-BE49-F238E27FC236}">
                <a16:creationId xmlns:a16="http://schemas.microsoft.com/office/drawing/2014/main" id="{E3A9DAC0-9BC5-344B-9D65-B34292E958B0}"/>
              </a:ext>
            </a:extLst>
          </p:cNvPr>
          <p:cNvSpPr>
            <a:spLocks noGrp="1"/>
          </p:cNvSpPr>
          <p:nvPr>
            <p:ph type="subTitle" idx="7"/>
          </p:nvPr>
        </p:nvSpPr>
        <p:spPr>
          <a:xfrm>
            <a:off x="768457" y="1040433"/>
            <a:ext cx="2810490" cy="359100"/>
          </a:xfrm>
        </p:spPr>
        <p:txBody>
          <a:bodyPr/>
          <a:lstStyle/>
          <a:p>
            <a:r>
              <a:rPr lang="en-US" sz="1200" dirty="0"/>
              <a:t>Model Variants Exploration:</a:t>
            </a:r>
          </a:p>
        </p:txBody>
      </p:sp>
      <p:sp>
        <p:nvSpPr>
          <p:cNvPr id="17" name="Subtitle 16">
            <a:extLst>
              <a:ext uri="{FF2B5EF4-FFF2-40B4-BE49-F238E27FC236}">
                <a16:creationId xmlns:a16="http://schemas.microsoft.com/office/drawing/2014/main" id="{03E2F88E-EE9A-B648-1F3C-0E2FDC0A1B78}"/>
              </a:ext>
            </a:extLst>
          </p:cNvPr>
          <p:cNvSpPr>
            <a:spLocks noGrp="1"/>
          </p:cNvSpPr>
          <p:nvPr>
            <p:ph type="subTitle" idx="8"/>
          </p:nvPr>
        </p:nvSpPr>
        <p:spPr>
          <a:xfrm>
            <a:off x="5095327" y="1040003"/>
            <a:ext cx="1986000" cy="359100"/>
          </a:xfrm>
        </p:spPr>
        <p:txBody>
          <a:bodyPr/>
          <a:lstStyle/>
          <a:p>
            <a:r>
              <a:rPr lang="en-US" sz="1200" dirty="0"/>
              <a:t>Fine-Tuning:</a:t>
            </a:r>
          </a:p>
        </p:txBody>
      </p:sp>
      <p:sp>
        <p:nvSpPr>
          <p:cNvPr id="19" name="Subtitle 18">
            <a:extLst>
              <a:ext uri="{FF2B5EF4-FFF2-40B4-BE49-F238E27FC236}">
                <a16:creationId xmlns:a16="http://schemas.microsoft.com/office/drawing/2014/main" id="{05A2BB71-F4E0-75D6-0BE9-36036ECAC3DE}"/>
              </a:ext>
            </a:extLst>
          </p:cNvPr>
          <p:cNvSpPr>
            <a:spLocks noGrp="1"/>
          </p:cNvSpPr>
          <p:nvPr>
            <p:ph type="subTitle" idx="9"/>
          </p:nvPr>
        </p:nvSpPr>
        <p:spPr>
          <a:xfrm>
            <a:off x="5095327" y="2707872"/>
            <a:ext cx="1986000" cy="359100"/>
          </a:xfrm>
        </p:spPr>
        <p:txBody>
          <a:bodyPr/>
          <a:lstStyle/>
          <a:p>
            <a:r>
              <a:rPr lang="en-US" sz="1200" dirty="0"/>
              <a:t>Evaluation Methods:</a:t>
            </a:r>
          </a:p>
        </p:txBody>
      </p:sp>
      <p:sp>
        <p:nvSpPr>
          <p:cNvPr id="23" name="Subtitle 22">
            <a:extLst>
              <a:ext uri="{FF2B5EF4-FFF2-40B4-BE49-F238E27FC236}">
                <a16:creationId xmlns:a16="http://schemas.microsoft.com/office/drawing/2014/main" id="{0764E34B-C9B6-507B-E53F-90DCA054C7FB}"/>
              </a:ext>
            </a:extLst>
          </p:cNvPr>
          <p:cNvSpPr>
            <a:spLocks noGrp="1"/>
          </p:cNvSpPr>
          <p:nvPr>
            <p:ph type="subTitle" idx="14"/>
          </p:nvPr>
        </p:nvSpPr>
        <p:spPr>
          <a:xfrm>
            <a:off x="818632" y="2707872"/>
            <a:ext cx="2867403" cy="359100"/>
          </a:xfrm>
        </p:spPr>
        <p:txBody>
          <a:bodyPr/>
          <a:lstStyle/>
          <a:p>
            <a:r>
              <a:rPr lang="en-US" sz="1200" dirty="0"/>
              <a:t>Training on Diverse Datasets:</a:t>
            </a:r>
          </a:p>
        </p:txBody>
      </p:sp>
      <p:sp>
        <p:nvSpPr>
          <p:cNvPr id="26" name="Rectangle 1">
            <a:extLst>
              <a:ext uri="{FF2B5EF4-FFF2-40B4-BE49-F238E27FC236}">
                <a16:creationId xmlns:a16="http://schemas.microsoft.com/office/drawing/2014/main" id="{31F8471F-36B2-2CA5-E081-FE4CC8965D06}"/>
              </a:ext>
            </a:extLst>
          </p:cNvPr>
          <p:cNvSpPr>
            <a:spLocks noGrp="1" noChangeArrowheads="1"/>
          </p:cNvSpPr>
          <p:nvPr>
            <p:ph type="subTitle" idx="1"/>
          </p:nvPr>
        </p:nvSpPr>
        <p:spPr bwMode="auto">
          <a:xfrm>
            <a:off x="743392" y="1342367"/>
            <a:ext cx="373046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Investigate larger T5 variants (e.g.,</a:t>
            </a:r>
            <a:r>
              <a:rPr kumimoji="0" lang="en-US" altLang="en-US" sz="1200" i="0" u="none" strike="noStrike" cap="none" normalizeH="0" baseline="0" dirty="0">
                <a:ln>
                  <a:noFill/>
                </a:ln>
                <a:solidFill>
                  <a:schemeClr val="tx1"/>
                </a:solidFill>
                <a:effectLst/>
                <a:latin typeface="Arial" panose="020B0604020202020204" pitchFamily="34" charset="0"/>
              </a:rPr>
              <a:t> T5-base, T5-large) </a:t>
            </a:r>
            <a:r>
              <a:rPr kumimoji="0" lang="en-US" altLang="en-US" sz="1200" b="0" i="0" u="none" strike="noStrike" cap="none" normalizeH="0" baseline="0" dirty="0">
                <a:ln>
                  <a:noFill/>
                </a:ln>
                <a:solidFill>
                  <a:schemeClr val="tx1"/>
                </a:solidFill>
                <a:effectLst/>
                <a:latin typeface="Arial" panose="020B0604020202020204" pitchFamily="34" charset="0"/>
              </a:rPr>
              <a:t>for improved conversational depth.</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b="0" i="0" u="none" strike="noStrike" cap="none" normalizeH="0" baseline="0" dirty="0">
                <a:ln>
                  <a:noFill/>
                </a:ln>
                <a:solidFill>
                  <a:schemeClr val="tx1"/>
                </a:solidFill>
                <a:effectLst/>
                <a:latin typeface="Arial" panose="020B0604020202020204" pitchFamily="34" charset="0"/>
              </a:rPr>
              <a:t>Compare the performance of these models against </a:t>
            </a:r>
            <a:r>
              <a:rPr kumimoji="0" lang="en-US" altLang="en-US" sz="1200" i="0" u="none" strike="noStrike" cap="none" normalizeH="0" baseline="0" dirty="0">
                <a:ln>
                  <a:noFill/>
                </a:ln>
                <a:solidFill>
                  <a:schemeClr val="tx1"/>
                </a:solidFill>
                <a:effectLst/>
                <a:latin typeface="Arial" panose="020B0604020202020204" pitchFamily="34" charset="0"/>
              </a:rPr>
              <a:t>T5-small to understand potential benefits. </a:t>
            </a:r>
          </a:p>
        </p:txBody>
      </p:sp>
      <p:pic>
        <p:nvPicPr>
          <p:cNvPr id="2" name="Presentaion">
            <a:hlinkClick r:id="" action="ppaction://media"/>
            <a:extLst>
              <a:ext uri="{FF2B5EF4-FFF2-40B4-BE49-F238E27FC236}">
                <a16:creationId xmlns:a16="http://schemas.microsoft.com/office/drawing/2014/main" id="{95A7FC94-EF4D-B0D3-9CFD-E4AFE3019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68640" y="43936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AI Essentials Workshop by Slidesgo">
  <a:themeElements>
    <a:clrScheme name="Simple Light">
      <a:dk1>
        <a:srgbClr val="0C343D"/>
      </a:dk1>
      <a:lt1>
        <a:srgbClr val="F3F7F8"/>
      </a:lt1>
      <a:dk2>
        <a:srgbClr val="134F5C"/>
      </a:dk2>
      <a:lt2>
        <a:srgbClr val="45818E"/>
      </a:lt2>
      <a:accent1>
        <a:srgbClr val="76A5AF"/>
      </a:accent1>
      <a:accent2>
        <a:srgbClr val="D9EAD3"/>
      </a:accent2>
      <a:accent3>
        <a:srgbClr val="88ADA5"/>
      </a:accent3>
      <a:accent4>
        <a:srgbClr val="F3F3F3"/>
      </a:accent4>
      <a:accent5>
        <a:srgbClr val="FFFFFF"/>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914</TotalTime>
  <Words>1549</Words>
  <Application>Microsoft Office PowerPoint</Application>
  <PresentationFormat>On-screen Show (16:9)</PresentationFormat>
  <Paragraphs>135</Paragraphs>
  <Slides>11</Slides>
  <Notes>11</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Lato</vt:lpstr>
      <vt:lpstr>Open Sans</vt:lpstr>
      <vt:lpstr>Sora</vt:lpstr>
      <vt:lpstr>Wingdings</vt:lpstr>
      <vt:lpstr>AI Essentials Workshop by Slidesgo</vt:lpstr>
      <vt:lpstr> Natural Language Processing and GenAI (AAI-520-01)   Team 6: Context-Aware Movie Chatbot: Multi-Turn Conversations with Sentiment-Driven Responses</vt:lpstr>
      <vt:lpstr>Introduction</vt:lpstr>
      <vt:lpstr>Challenges</vt:lpstr>
      <vt:lpstr>Key Findings</vt:lpstr>
      <vt:lpstr>Chatbot</vt:lpstr>
      <vt:lpstr>Model Selection for Generative Chatbot</vt:lpstr>
      <vt:lpstr>Data Preprocessing for Chatbot Training</vt:lpstr>
      <vt:lpstr>Training and Evaluation Results</vt:lpstr>
      <vt:lpstr>Relevant Recommendations/Conclusion</vt:lpstr>
      <vt:lpstr>Contributions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dc:title>
  <dc:creator>Thai X</dc:creator>
  <cp:lastModifiedBy>S S</cp:lastModifiedBy>
  <cp:revision>20</cp:revision>
  <dcterms:modified xsi:type="dcterms:W3CDTF">2024-10-21T02:38:42Z</dcterms:modified>
</cp:coreProperties>
</file>